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337" r:id="rId4"/>
    <p:sldId id="382" r:id="rId5"/>
    <p:sldId id="385" r:id="rId6"/>
    <p:sldId id="386" r:id="rId7"/>
    <p:sldId id="387" r:id="rId8"/>
    <p:sldId id="384" r:id="rId9"/>
    <p:sldId id="368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81" r:id="rId19"/>
    <p:sldId id="380" r:id="rId20"/>
    <p:sldId id="379" r:id="rId21"/>
    <p:sldId id="378" r:id="rId22"/>
    <p:sldId id="377" r:id="rId23"/>
    <p:sldId id="376" r:id="rId24"/>
    <p:sldId id="375" r:id="rId25"/>
    <p:sldId id="374" r:id="rId26"/>
    <p:sldId id="372" r:id="rId27"/>
    <p:sldId id="383" r:id="rId28"/>
    <p:sldId id="373" r:id="rId29"/>
    <p:sldId id="370" r:id="rId30"/>
    <p:sldId id="369" r:id="rId31"/>
    <p:sldId id="396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29" autoAdjust="0"/>
  </p:normalViewPr>
  <p:slideViewPr>
    <p:cSldViewPr>
      <p:cViewPr varScale="1">
        <p:scale>
          <a:sx n="71" d="100"/>
          <a:sy n="71" d="100"/>
        </p:scale>
        <p:origin x="12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86785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065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475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596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166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275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529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93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096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250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109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525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pc="-1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&lt;date/time&gt;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52F7C6-A913-479B-B62C-69ED642CC8BA}" type="slidenum">
              <a:rPr lang="ru-RU" altLang="ru-RU"/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" TargetMode="External"/><Relationship Id="rId5" Type="http://schemas.openxmlformats.org/officeDocument/2006/relationships/hyperlink" Target="https://apt29.ru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3/05/&#1060;&#1086;&#1088;&#1084;&#1099;-&#1080;-&#1090;&#1077;&#1093;&#1085;.-&#1086;&#1073;&#1091;&#1095;&#1077;&#1085;&#1080;&#1103;-&#1089;-&#1080;&#1089;&#1087;&#1086;&#1083;&#1100;&#1079;&#1086;&#1074;&#1072;&#1085;&#1080;&#1077;&#1084;-&#1044;&#1054;&#1058;-&#1080;-&#1069;&#1054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3/05/&#1055;&#1088;&#1080;&#1085;&#1094;&#1080;&#1087;&#1099;-&#1086;&#1088;&#1075;&#1072;&#1085;&#1080;&#1079;&#1072;&#1094;&#1080;&#1080;-&#1086;&#1073;&#1091;&#1095;&#1077;&#1085;&#1080;&#1103;-&#1074;-&#1076;&#1080;&#1089;&#1090;&#1072;&#1085;&#1094;&#1080;&#1086;&#1085;&#1085;&#1086;&#1084;-&#1092;&#1086;&#1088;&#1084;&#1072;&#1090;&#1077;.pdf" TargetMode="External"/><Relationship Id="rId5" Type="http://schemas.openxmlformats.org/officeDocument/2006/relationships/hyperlink" Target="http://rsmcapt29.ru/wp-content/uploads/2023/05/&#1047;&#1072;&#1076;&#1072;&#1095;&#1080;-&#1086;&#1088;&#1075;&#1072;&#1085;&#1080;&#1079;&#1072;&#1094;.-&#1054;&#1044;-&#1080;&#1085;&#1074;.-&#1080;-&#1083;&#1080;&#1094;-&#1089;-&#1054;&#1042;&#1047;-&#1089;-&#1080;&#1089;&#1087;.-&#1069;&#1054;-&#1080;-&#1044;&#1054;&#1058;-&#1074;-&#1055;&#1054;&#1054;.pdf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1/08/3.-&#1059;&#1089;&#1090;&#1088;.-&#1073;&#1072;&#1088;.-&#1080;-&#1089;&#1086;&#1079;&#1076;.-&#1089;&#1087;&#1077;&#1094;.-&#1091;&#1089;&#1083;&#1086;&#1074;&#1080;&#1081;-&#1076;&#1083;&#1103;-&#1087;&#1086;&#1083;.-&#1086;&#1073;&#1088;&#1072;&#1079;.-&#1054;&#1042;&#1047;-&#1074;-&#1091;&#1089;&#1083;.-&#1069;&#1054;-&#1080;-&#1044;&#1054;&#1058;-202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1/08/2.-&#1058;&#1088;&#1077;&#1073;.-&#1082;-&#1086;&#1088;&#1075;.-&#1086;&#1073;&#1088;.-&#1087;&#1088;&#1086;&#1094;.-&#1089;-&#1080;&#1085;&#1074;.-&#1080;-&#1086;&#1073;&#1091;&#1095;-&#1089;-&#1054;&#1042;&#1047;-&#1089;-&#1080;&#1089;&#1087;.-&#1069;&#1054;-&#1080;-&#1044;&#1054;&#1058;-2021.pdf" TargetMode="External"/><Relationship Id="rId5" Type="http://schemas.openxmlformats.org/officeDocument/2006/relationships/hyperlink" Target="http://rsmcapt29.ru/wp-content/uploads/2021/08/1.-&#1040;&#1083;&#1075;.-&#1088;&#1072;&#1073;.-&#1087;&#1088;&#1080;-&#1087;&#1077;&#1088;.-&#1083;&#1080;&#1094;-&#1089;-&#1080;&#1085;&#1074;.-&#1080;-&#1054;&#1042;&#1047;-&#1085;&#1072;-&#1086;&#1073;.-&#1089;-&#1080;&#1089;&#1087;.-&#1069;&#1054;-&#1080;-&#1044;&#1054;&#1058;-2021.pdf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1/08/5.-&#1055;&#1088;&#1072;&#1074;&#1072;-&#1080;-&#1086;&#1073;&#1103;&#1079;&#1072;&#1085;&#1085;&#1086;&#1089;&#1090;&#1080;-&#1091;&#1095;&#1072;&#1089;&#1090;.-&#1086;&#1073;&#1088;.-&#1086;&#1090;&#1085;.-&#1044;&#1054;&#1058;-&#1076;&#1083;&#1103;-&#1080;&#1085;&#1074;.-&#1080;-&#1054;&#1042;&#1047;-2021.pdf" TargetMode="External"/><Relationship Id="rId5" Type="http://schemas.openxmlformats.org/officeDocument/2006/relationships/hyperlink" Target="http://rsmcapt29.ru/wp-content/uploads/2021/08/4.-&#1055;&#1089;&#1080;&#1093;&#1086;&#1083;&#1086;&#1075;&#1086;-&#1087;&#1077;&#1076;.-&#1089;&#1086;&#1087;&#1088;&#1086;&#1074;&#1086;&#1078;&#1076;.-&#1044;&#1054;&#1058;-&#1076;&#1083;&#1103;-&#1080;&#1085;&#1074;.-&#1080;-&#1054;&#1042;&#1047;-2021.pdf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.apt29.ru/login/index.php" TargetMode="External"/><Relationship Id="rId5" Type="http://schemas.openxmlformats.org/officeDocument/2006/relationships/hyperlink" Target="https://edu.apt29.ru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edu.apt29.ru/course/index.php?categoryid=84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hyperlink" Target="https://edu.apt29.ru/course/index.php?categoryid=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edu.apt29.ru/course/index.php?categoryid=80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_CtRst4pk15osQ" TargetMode="External"/><Relationship Id="rId5" Type="http://schemas.openxmlformats.org/officeDocument/2006/relationships/hyperlink" Target="http://rsmcapt29.ru/wp-content/uploads/2023/05/&#1044;&#1086;&#1089;&#1090;&#1086;&#1080;&#1085;&#1089;&#1090;&#1074;&#1072;-&#1080;-&#1085;&#1077;&#1091;&#1076;&#1086;&#1073;&#1089;&#1090;&#1074;&#1072;-&#1089;&#1080;&#1089;&#1090;&#1077;&#1084;&#1099;-Moodle-&#1040;&#1055;&#1058;.pdf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3/05/&#1053;&#1072;&#1087;&#1088;&#1072;&#1074;&#1083;&#1077;&#1085;&#1080;&#1103;-&#1080;-&#1092;&#1086;&#1088;&#1084;&#1099;-&#1084;&#1077;&#1090;&#1086;&#1076;.-&#1089;&#1086;&#1087;&#1088;.-&#1086;&#1088;&#1075;&#1072;&#1085;&#1080;&#1079;&#1072;&#1094;.-&#1054;&#1044;-&#1080;&#1085;&#1074;.-&#1080;-&#1083;&#1080;&#1094;-&#1089;-&#1054;&#1042;&#1047;-&#1089;-&#1080;&#1089;&#1087;.-&#1044;&#1054;&#1058;-&#1074;-&#1055;&#1054;&#1054;.pdf" TargetMode="External"/><Relationship Id="rId5" Type="http://schemas.openxmlformats.org/officeDocument/2006/relationships/hyperlink" Target="http://rsmcapt29.ru/wp-content/uploads/2023/05/&#1062;&#1077;&#1083;&#1100;-&#1080;-&#1087;&#1088;&#1080;&#1085;&#1094;&#1099;&#1087;&#1099;-&#1084;&#1077;&#1090;&#1086;&#1076;.-&#1089;&#1086;&#1087;&#1088;.-&#1086;&#1088;&#1075;&#1072;&#1085;&#1080;&#1079;&#1072;&#1094;.-&#1054;&#1044;-&#1080;&#1085;&#1074;.-&#1080;-&#1083;&#1080;&#1094;-&#1089;-&#1054;&#1042;&#1047;-&#1089;-&#1080;&#1089;&#1087;.-&#1044;&#1054;&#1058;-&#1074;-&#1055;&#1054;&#1054;.pdf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1/03/&#1048;&#1085;&#1089;&#1090;&#1088;&#1091;&#1082;&#1094;&#1080;&#1103;-&#1087;&#1086;-&#1088;&#1072;&#1073;&#1086;&#1090;&#1077;-&#1074;-&#1057;&#1044;&#1054;-Moodle-&#1040;&#1055;&#1058;-2021-&#1076;&#1083;&#1103;-&#1087;&#1077;&#1076;&#1072;&#1075;&#1086;&#1075;&#1086;&#1074;-&#1073;&#1088;&#1086;&#1096;&#1102;&#1088;&#1072;-PDF.pdf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hyperlink" Target="http://rsmcapt29.ru/wp-content/uploads/2021/03/&#1048;&#1085;&#1089;&#1090;&#1088;&#1091;&#1082;&#1094;&#1080;&#1103;-&#1087;&#1086;-&#1088;&#1072;&#1073;.-&#1074;-&#1089;&#1080;&#1089;&#1090;.-BigBlueButton-Moodle-&#1040;&#1055;&#1058;-2021-&#1076;&#1083;&#1103;-&#1088;&#1072;&#1073;&#1086;&#1090;&#1085;&#1080;&#1082;&#1086;&#1074;-&#1080;-&#1086;&#1073;&#1091;&#1095;.-&#1073;&#1088;&#1086;&#1096;&#1102;&#1088;&#1072;-PDF.pdf" TargetMode="External"/><Relationship Id="rId5" Type="http://schemas.openxmlformats.org/officeDocument/2006/relationships/hyperlink" Target="http://rsmcapt29.ru/wp-content/uploads/2021/03/&#1048;&#1085;&#1089;&#1090;&#1088;&#1091;&#1082;&#1094;&#1080;&#1103;-&#1087;&#1086;-&#1091;&#1087;&#1088;&#1072;&#1074;&#1083;&#1077;&#1085;&#1080;&#1102;-&#1057;&#1044;&#1054;-Moodle-&#1040;&#1055;&#1058;-2021-&#1076;&#1083;&#1103;-&#1072;&#1076;&#1084;&#1080;&#1085;&#1080;&#1089;&#1090;&#1088;&#1072;&#1090;&#1086;&#1088;&#1072;-&#1080;-&#1088;&#1091;&#1082;.-&#1088;&#1072;&#1073;.-&#1073;&#1088;&#1086;&#1096;&#1102;&#1088;&#1072;-PDF.pdf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hyperlink" Target="http://rsmcapt29.ru/wp-content/uploads/2021/03/&#1048;&#1085;&#1089;&#1090;&#1088;&#1091;&#1082;&#1094;&#1080;&#1103;-&#1087;&#1086;-&#1088;&#1072;&#1073;&#1086;&#1090;&#1077;-&#1074;-&#1057;&#1044;&#1054;-Moodle-&#1040;&#1055;&#1058;-2021-&#1076;&#1083;&#1103;-&#1086;&#1073;&#1091;&#1095;&#1072;&#1102;&#1097;&#1080;&#1093;&#1089;&#1103;-&#1073;&#1088;&#1086;&#1096;&#1102;&#1088;&#1072;-PDF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smcapt29.ru/%d0%bc%d0%b5%d1%80%d0%be%d0%bf%d1%80%d0%b8%d1%8f%d1%82%d0%b8%d1%8f/%d1%81%d0%be%d0%b2%d0%b5%d1%89%d0%b0%d0%bd%d0%b8%d1%8f-%d1%81%d0%b5%d0%bc%d0%b8%d0%bd%d0%b0%d1%80%d1%8b/%d0%bc%d0%b0%d1%82%d0%b5%d1%80%d0%b8%d0%b0%d0%bb%d1%8b-%d0%b8-%d0%be%d1%82%d1%87%d0%b5%d1%82%d1%8b-%d0%be-%d0%bf%d1%80%d0%be%d0%b2%d0%b5%d0%b4%d0%b5%d0%bd%d0%bd%d1%8b%d1%85-%d1%80%d1%83%d0%bc%d1%8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%d0%bc%d0%b5%d1%80%d0%be%d0%bf%d1%80%d0%b8%d1%8f%d1%82%d0%b8%d1%8f/%d0%b2%d0%b5%d0%b1%d0%b8%d0%bd%d0%b0%d1%80%d1%8b/%d0%bc%d0%b0%d1%82%d0%b5%d1%80%d0%b8%d0%b0%d0%bb%d1%8b-%d0%b8-%d0%be%d1%82%d1%87%d0%b5%d1%82%d1%8b-%d0%be-%d0%bf%d1%80%d0%be%d0%b2%d0%b5%d0%b4%d0%b5%d0%bd%d0%bd%d1%8b%d1%85-%d1%80%d1%83%d0%bc%d1%86/" TargetMode="External"/><Relationship Id="rId5" Type="http://schemas.openxmlformats.org/officeDocument/2006/relationships/hyperlink" Target="http://rsmcapt29.ru/%d0%bc%d0%b0%d1%82%d0%b5%d1%80%d0%b8%d0%b0%d0%bb%d1%8b-%d0%b8-%d1%80%d0%b5%d1%81%d1%83%d1%80%d1%81%d1%8b/%d1%81%d0%b1%d0%be%d1%80%d0%bd%d0%b8%d0%ba%d0%b8-%d0%bc%d0%b0%d1%82%d0%b5%d1%80%d0%b8%d0%b0%d0%bb%d0%be%d0%b2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%D0%BC%D0%B5%D1%80%D0%BE%D0%BF%D1%80%D0%B8%D1%8F%D1%82%D0%B8%D1%8F/%D0%B4%D0%BE%D0%BF%D0%BE%D0%BB%D0%BD%D0%B8%D1%82%D0%B5%D0%BB%D1%8C%D0%BD%D0%BE%D0%B5-%D0%BF%D1%80%D0%BE%D1%84%D0%B5%D1%81%D1%81%D0%B8%D0%BE%D0%BD%D0%B0%D0%BB%D1%8C%D0%BD%D0%BE%D0%B5-%D0%BE%D0%B1%D1%80/%D0%BF%D1%80%D0%B0%D0%BA%D1%82%D0%B8%D1%87%D0%B5%D1%81%D0%BA%D0%BE%D0%B5-%D0%BE%D0%B1%D1%83%D1%87%D0%B5%D0%BD%D0%B8%D0%B5-%D1%80%D0%B0%D0%B1%D0%BE%D1%82%D0%BD%D0%B8%D0%BA%D0%BE%D0%B2-%D0%BF%D0%BE/" TargetMode="External"/><Relationship Id="rId5" Type="http://schemas.openxmlformats.org/officeDocument/2006/relationships/hyperlink" Target="http://rsmcapt29.ru/%d0%bc%d0%b5%d1%80%d0%be%d0%bf%d1%80%d0%b8%d1%8f%d1%82%d0%b8%d1%8f/%d0%b4%d0%be%d0%bf%d0%be%d0%bb%d0%bd%d0%b8%d1%82%d0%b5%d0%bb%d1%8c%d0%bd%d0%be%d0%b5-%d0%bf%d1%80%d0%be%d1%84%d0%b5%d1%81%d1%81%d0%b8%d0%be%d0%bd%d0%b0%d0%bb%d1%8c%d0%bd%d0%be%d0%b5-%d0%be%d0%b1%d1%80/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&#1084;&#1072;&#1090;&#1077;&#1088;&#1080;&#1072;&#1083;&#1099;-&#1080;-&#1088;&#1077;&#1089;&#1091;&#1088;&#1089;&#1099;/&#1101;&#1083;&#1077;&#1082;&#1090;&#1088;&#1086;&#1085;&#1085;&#1099;&#1077;-&#1086;&#1073;&#1088;&#1072;&#1079;&#1086;&#1074;&#1072;&#1090;&#1077;&#1083;&#1100;&#1085;&#1099;&#1077;-&#1088;&#1077;&#1089;&#1091;&#1088;&#1089;&#1099;/" TargetMode="External"/><Relationship Id="rId5" Type="http://schemas.openxmlformats.org/officeDocument/2006/relationships/hyperlink" Target="http://rsmcapt29.ru/&#1076;&#1086;&#1082;&#1091;&#1084;&#1077;&#1085;&#1090;&#1099;/&#1076;&#1080;&#1089;&#1090;&#1072;&#1085;&#1094;&#1080;&#1086;&#1085;&#1085;&#1086;&#1077;-&#1086;&#1073;&#1091;&#1095;&#1077;&#1085;&#1080;&#1077;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0/12/&#1055;&#1086;&#1083;&#1086;&#1078;&#1077;&#1085;&#1080;&#1077;-&#1086;&#1073;-&#1086;&#1088;&#1075;&#1072;&#1085;&#1080;&#1079;.-&#1054;&#1044;-&#1076;&#1077;&#1090;-&#1080;&#1085;&#1074;.-&#1080;&#1085;&#1074;&#1072;&#1083;.-&#1080;-&#1083;&#1080;&#1094;-&#1089;-&#1054;&#1042;&#1047;-&#1074;-&#1040;&#1055;&#1058;-2020-&#1080;&#1090;&#1086;&#1075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t29.ru/wp-content/uploads/2020/07/&#1055;&#1086;&#1083;&#1086;&#1078;&#1077;&#1085;&#1080;&#1077;-&#1086;-&#1088;&#1077;&#1072;&#1083;&#1080;&#1079;&#1072;&#1094;&#1080;&#1080;-&#1086;&#1089;&#1085;.&#1087;&#1088;&#1086;&#1092;.&#1086;&#1073;&#1088;.&#1087;&#1088;&#1086;&#1075;&#1088;-&#1101;&#1083;&#1077;&#1082;&#1090;&#1088;.&#1086;&#1073;&#1091;&#1095;.pdf" TargetMode="External"/><Relationship Id="rId5" Type="http://schemas.openxmlformats.org/officeDocument/2006/relationships/hyperlink" Target="https://apt29.ru/wp-content/uploads/2021/04/&#1059;&#1089;&#1090;&#1072;&#1074;-&#1043;&#1040;&#1055;&#1054;&#1059;-&#1040;&#1054;-&#1040;&#1055;&#1058;-2021-&#1075;&#1086;&#1076;-&#1089;-&#1045;&#1043;&#1056;&#1070;&#1051;.pdf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720" y="1386061"/>
            <a:ext cx="8643998" cy="15388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X</a:t>
            </a:r>
            <a:r>
              <a:rPr lang="ru-RU" sz="2000" b="1" dirty="0" smtClean="0">
                <a:solidFill>
                  <a:srgbClr val="0000FF"/>
                </a:solidFill>
              </a:rPr>
              <a:t> Всероссийский конкурс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«Лучшая инклюзивная школа России – 2023» (финал) 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Номинация: </a:t>
            </a:r>
            <a:r>
              <a:rPr lang="ru-RU" sz="2000" dirty="0" smtClean="0"/>
              <a:t>лучшая инклюзивная </a:t>
            </a:r>
          </a:p>
          <a:p>
            <a:pPr algn="ctr"/>
            <a:r>
              <a:rPr lang="ru-RU" sz="2000" dirty="0" smtClean="0"/>
              <a:t>профессиональная образовательная организация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3140968"/>
            <a:ext cx="8643998" cy="16312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Наименование образовательной организации –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участника конкурса: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государственное автономное </a:t>
            </a:r>
          </a:p>
          <a:p>
            <a:pPr algn="ctr"/>
            <a:r>
              <a:rPr lang="ru-RU" sz="2000" dirty="0" smtClean="0"/>
              <a:t>профессиональное образовательное учреждение Архангельской </a:t>
            </a:r>
          </a:p>
          <a:p>
            <a:pPr algn="ctr"/>
            <a:r>
              <a:rPr lang="ru-RU" sz="2000" dirty="0" smtClean="0"/>
              <a:t>области «</a:t>
            </a:r>
            <a:r>
              <a:rPr lang="ru-RU" sz="2000" b="1" dirty="0" smtClean="0"/>
              <a:t>Архангельский политехнический техникум</a:t>
            </a:r>
            <a:r>
              <a:rPr lang="ru-RU" sz="2000" dirty="0" smtClean="0"/>
              <a:t>» </a:t>
            </a:r>
          </a:p>
          <a:p>
            <a:pPr algn="ctr"/>
            <a:r>
              <a:rPr lang="ru-RU" sz="2000" dirty="0" smtClean="0"/>
              <a:t>(ГАПОУ АО «Архангельский политехнический техникум»)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4986461"/>
            <a:ext cx="8643998" cy="15388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Адрес: </a:t>
            </a:r>
            <a:r>
              <a:rPr lang="ru-RU" sz="2000" dirty="0"/>
              <a:t>163060, город Архангельск, </a:t>
            </a:r>
            <a:r>
              <a:rPr lang="ru-RU" sz="2000" dirty="0" smtClean="0"/>
              <a:t>проспект </a:t>
            </a:r>
            <a:r>
              <a:rPr lang="ru-RU" sz="2000" dirty="0"/>
              <a:t>Обводный канал, </a:t>
            </a:r>
            <a:endParaRPr lang="ru-RU" sz="2000" dirty="0" smtClean="0"/>
          </a:p>
          <a:p>
            <a:pPr algn="ctr"/>
            <a:r>
              <a:rPr lang="ru-RU" sz="2000" dirty="0" smtClean="0"/>
              <a:t>дом 2</a:t>
            </a:r>
            <a:r>
              <a:rPr lang="ru-RU" sz="2000" dirty="0"/>
              <a:t>;</a:t>
            </a:r>
            <a:r>
              <a:rPr lang="ru-RU" sz="2000" dirty="0" smtClean="0"/>
              <a:t> интернет-сайт: </a:t>
            </a:r>
            <a:r>
              <a:rPr lang="en-US" sz="2000" dirty="0"/>
              <a:t>https://</a:t>
            </a:r>
            <a:r>
              <a:rPr lang="en-US" sz="2000" dirty="0" smtClean="0"/>
              <a:t>apt29.ru</a:t>
            </a:r>
            <a:endParaRPr lang="ru-RU" sz="2000" dirty="0"/>
          </a:p>
          <a:p>
            <a:pPr algn="ctr"/>
            <a:endParaRPr lang="ru-RU" sz="1400" dirty="0"/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Руководитель:</a:t>
            </a:r>
            <a:r>
              <a:rPr lang="ru-RU" sz="2000" dirty="0"/>
              <a:t> Дмитрий Петрович Ермолин, директор, </a:t>
            </a:r>
          </a:p>
          <a:p>
            <a:pPr algn="ctr"/>
            <a:r>
              <a:rPr lang="ru-RU" sz="2000" dirty="0"/>
              <a:t>тел. 8 (8182) </a:t>
            </a:r>
            <a:r>
              <a:rPr lang="ru-RU" sz="2000" dirty="0" smtClean="0"/>
              <a:t>23-94-47, </a:t>
            </a:r>
            <a:r>
              <a:rPr lang="en-US" sz="2000" dirty="0"/>
              <a:t>e-mail: edp@apt29.ru</a:t>
            </a:r>
            <a:endParaRPr lang="ru-RU" sz="20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75656" y="1232248"/>
            <a:ext cx="6048672" cy="54056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Этапы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683567" y="2060848"/>
            <a:ext cx="7704857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1. </a:t>
            </a:r>
            <a:r>
              <a:rPr lang="ru-RU" sz="2000" b="1" dirty="0" smtClean="0">
                <a:latin typeface="+mn-lt"/>
              </a:rPr>
              <a:t>Подготовительный этап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6326" y="2696861"/>
            <a:ext cx="8474146" cy="3972499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+mj-lt"/>
              </a:rPr>
              <a:t>создание </a:t>
            </a:r>
            <a:r>
              <a:rPr lang="ru-RU" b="1" dirty="0" smtClean="0">
                <a:latin typeface="+mj-lt"/>
              </a:rPr>
              <a:t>ПОО интерактивной </a:t>
            </a:r>
            <a:r>
              <a:rPr lang="ru-RU" b="1" dirty="0">
                <a:latin typeface="+mj-lt"/>
              </a:rPr>
              <a:t>электронной образовательный среды в виде сайта с системой дистанционного обучения «</a:t>
            </a:r>
            <a:r>
              <a:rPr lang="en-US" b="1" dirty="0">
                <a:latin typeface="+mj-lt"/>
              </a:rPr>
              <a:t>Moodle</a:t>
            </a:r>
            <a:r>
              <a:rPr lang="ru-RU" b="1" dirty="0">
                <a:latin typeface="+mj-lt"/>
              </a:rPr>
              <a:t>» в </a:t>
            </a:r>
            <a:r>
              <a:rPr lang="ru-RU" b="1" dirty="0" smtClean="0">
                <a:latin typeface="+mj-lt"/>
              </a:rPr>
              <a:t>сети </a:t>
            </a:r>
            <a:r>
              <a:rPr lang="ru-RU" b="1" dirty="0">
                <a:latin typeface="+mj-lt"/>
              </a:rPr>
              <a:t>«Интернет»; </a:t>
            </a:r>
            <a:endParaRPr lang="ru-RU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+mj-lt"/>
              </a:rPr>
              <a:t>организация </a:t>
            </a:r>
            <a:r>
              <a:rPr lang="ru-RU" b="1" dirty="0">
                <a:latin typeface="+mj-lt"/>
              </a:rPr>
              <a:t>повышения квалификации работников организации по вопросам осуществления образовательной деятельности обучающихся в условиях инклюзивного </a:t>
            </a:r>
            <a:r>
              <a:rPr lang="ru-RU" b="1" dirty="0" smtClean="0">
                <a:latin typeface="+mj-lt"/>
              </a:rPr>
              <a:t>СПО; </a:t>
            </a: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+mj-lt"/>
              </a:rPr>
              <a:t>программирование </a:t>
            </a:r>
            <a:r>
              <a:rPr lang="ru-RU" b="1" dirty="0">
                <a:latin typeface="+mj-lt"/>
              </a:rPr>
              <a:t>в системе «</a:t>
            </a:r>
            <a:r>
              <a:rPr lang="en-US" b="1" dirty="0">
                <a:latin typeface="+mj-lt"/>
              </a:rPr>
              <a:t>Moodle</a:t>
            </a:r>
            <a:r>
              <a:rPr lang="ru-RU" b="1" dirty="0">
                <a:latin typeface="+mj-lt"/>
              </a:rPr>
              <a:t>» учебно-методических комплексов элементов реализуемых </a:t>
            </a:r>
            <a:r>
              <a:rPr lang="ru-RU" b="1" dirty="0" smtClean="0">
                <a:latin typeface="+mj-lt"/>
              </a:rPr>
              <a:t>организацией </a:t>
            </a:r>
            <a:r>
              <a:rPr lang="ru-RU" b="1" dirty="0">
                <a:latin typeface="+mj-lt"/>
              </a:rPr>
              <a:t>учебных планов образовательных программ </a:t>
            </a:r>
            <a:r>
              <a:rPr lang="ru-RU" b="1" dirty="0" smtClean="0">
                <a:latin typeface="+mj-lt"/>
              </a:rPr>
              <a:t>(предметов</a:t>
            </a:r>
            <a:r>
              <a:rPr lang="ru-RU" b="1" dirty="0">
                <a:latin typeface="+mj-lt"/>
              </a:rPr>
              <a:t>, дисциплин, курсов и др.); </a:t>
            </a:r>
            <a:endParaRPr lang="ru-RU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+mj-lt"/>
              </a:rPr>
              <a:t>обучение </a:t>
            </a:r>
            <a:r>
              <a:rPr lang="ru-RU" b="1" dirty="0">
                <a:latin typeface="+mj-lt"/>
              </a:rPr>
              <a:t>работе в системе «</a:t>
            </a:r>
            <a:r>
              <a:rPr lang="en-US" b="1" dirty="0">
                <a:latin typeface="+mj-lt"/>
              </a:rPr>
              <a:t>Moodle</a:t>
            </a:r>
            <a:r>
              <a:rPr lang="ru-RU" b="1" dirty="0">
                <a:latin typeface="+mj-lt"/>
              </a:rPr>
              <a:t>» всех участников образовательных отношений, в том числе обучающихся и их родителей (законных представителей</a:t>
            </a:r>
            <a:r>
              <a:rPr lang="ru-RU" b="1" dirty="0" smtClean="0">
                <a:latin typeface="+mj-lt"/>
              </a:rPr>
              <a:t>).</a:t>
            </a:r>
          </a:p>
          <a:p>
            <a:pPr defTabSz="449263">
              <a:buSzPct val="100000"/>
              <a:defRPr/>
            </a:pPr>
            <a:r>
              <a:rPr lang="ru-RU" b="1" dirty="0">
                <a:latin typeface="+mj-lt"/>
              </a:rPr>
              <a:t>Т</a:t>
            </a:r>
            <a:r>
              <a:rPr lang="ru-RU" b="1" dirty="0" smtClean="0">
                <a:latin typeface="+mj-lt"/>
              </a:rPr>
              <a:t>рудоемкость </a:t>
            </a:r>
            <a:r>
              <a:rPr lang="ru-RU" b="1" dirty="0">
                <a:latin typeface="+mj-lt"/>
              </a:rPr>
              <a:t>– до начала непосредственной реализации работниками соответствующих элементов образовательных </a:t>
            </a:r>
            <a:r>
              <a:rPr lang="ru-RU" b="1" dirty="0" smtClean="0">
                <a:latin typeface="+mj-lt"/>
              </a:rPr>
              <a:t>программ</a:t>
            </a:r>
            <a:endParaRPr lang="ru-RU" altLang="ru-RU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579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75656" y="1232248"/>
            <a:ext cx="6048672" cy="54056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Этапы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683567" y="2060848"/>
            <a:ext cx="7704857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2. </a:t>
            </a:r>
            <a:r>
              <a:rPr lang="ru-RU" sz="2000" b="1" dirty="0">
                <a:latin typeface="+mj-lt"/>
              </a:rPr>
              <a:t>Основной этап</a:t>
            </a:r>
            <a:endParaRPr lang="ru-RU" alt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6326" y="2696861"/>
            <a:ext cx="8474146" cy="389555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latin typeface="+mj-lt"/>
              </a:rPr>
              <a:t>непосредственная организация педагогического взаимодействия (с обучающимися, их родителями (законными представителями)) в созданной электронной образовательной среде на сайте техникума, колледжа, профессионального училища, лицея с системой дистанционного обучения согласно рабочим программам учебных предметов, дисциплин, модулей, практик и др.; </a:t>
            </a:r>
            <a:endParaRPr lang="ru-RU" sz="1900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900" b="1" dirty="0" smtClean="0">
                <a:latin typeface="+mj-lt"/>
              </a:rPr>
              <a:t>осуществление </a:t>
            </a:r>
            <a:r>
              <a:rPr lang="ru-RU" sz="1900" b="1" dirty="0">
                <a:latin typeface="+mj-lt"/>
              </a:rPr>
              <a:t>контрольно-оценочной деятельности; </a:t>
            </a:r>
            <a:endParaRPr lang="ru-RU" sz="1900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900" b="1" dirty="0" smtClean="0">
                <a:latin typeface="+mj-lt"/>
              </a:rPr>
              <a:t>организация рефлексии. </a:t>
            </a:r>
          </a:p>
          <a:p>
            <a:pPr defTabSz="449263">
              <a:buSzPct val="100000"/>
              <a:defRPr/>
            </a:pPr>
            <a:endParaRPr lang="ru-RU" sz="1900" b="1" dirty="0">
              <a:latin typeface="+mj-lt"/>
            </a:endParaRPr>
          </a:p>
          <a:p>
            <a:pPr defTabSz="449263">
              <a:buSzPct val="100000"/>
              <a:defRPr/>
            </a:pPr>
            <a:r>
              <a:rPr lang="ru-RU" sz="1900" b="1" dirty="0">
                <a:latin typeface="+mj-lt"/>
              </a:rPr>
              <a:t>Т</a:t>
            </a:r>
            <a:r>
              <a:rPr lang="ru-RU" sz="1900" b="1" dirty="0" smtClean="0">
                <a:latin typeface="+mj-lt"/>
              </a:rPr>
              <a:t>рудоемкость </a:t>
            </a:r>
            <a:r>
              <a:rPr lang="ru-RU" sz="1900" b="1" dirty="0">
                <a:latin typeface="+mj-lt"/>
              </a:rPr>
              <a:t>– согласно трудоемкости соответствующих элементов реализуемых образовательной организацией образовательных </a:t>
            </a:r>
            <a:r>
              <a:rPr lang="ru-RU" sz="1900" b="1" dirty="0" smtClean="0">
                <a:latin typeface="+mj-lt"/>
              </a:rPr>
              <a:t>программ</a:t>
            </a:r>
            <a:endParaRPr lang="ru-RU" altLang="ru-RU" sz="19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746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75656" y="1232248"/>
            <a:ext cx="6048672" cy="54056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Этапы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683567" y="2060848"/>
            <a:ext cx="7704857" cy="417679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100" b="1" dirty="0">
                <a:solidFill>
                  <a:srgbClr val="0000FF"/>
                </a:solidFill>
                <a:latin typeface="+mj-lt"/>
              </a:rPr>
              <a:t>3. </a:t>
            </a:r>
            <a:r>
              <a:rPr lang="ru-RU" sz="2100" b="1" dirty="0">
                <a:latin typeface="+mj-lt"/>
              </a:rPr>
              <a:t>Заключительный этап</a:t>
            </a:r>
            <a:endParaRPr lang="ru-RU" altLang="ru-RU" sz="2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6326" y="2696861"/>
            <a:ext cx="8474146" cy="378783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latin typeface="+mj-lt"/>
              </a:rPr>
              <a:t>педагогический анализ эффективности педагогического взаимодействия в условиях инклюзивного профессионального образования с использованием дистанционных образовательных технологий и электронного обучения (совместно всеми участниками образовательных отношений); </a:t>
            </a: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latin typeface="+mj-lt"/>
              </a:rPr>
              <a:t>корректировка профессиональной деятельности; </a:t>
            </a: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latin typeface="+mj-lt"/>
              </a:rPr>
              <a:t>транслирование, тиражирование положительного опыта. </a:t>
            </a:r>
          </a:p>
          <a:p>
            <a:pPr defTabSz="449263">
              <a:buSzPct val="100000"/>
              <a:defRPr/>
            </a:pPr>
            <a:endParaRPr lang="ru-RU" sz="2000" b="1" dirty="0" smtClean="0">
              <a:latin typeface="+mj-lt"/>
            </a:endParaRPr>
          </a:p>
          <a:p>
            <a:pPr defTabSz="449263">
              <a:buSzPct val="100000"/>
              <a:defRPr/>
            </a:pPr>
            <a:r>
              <a:rPr lang="ru-RU" sz="2000" b="1" dirty="0">
                <a:latin typeface="+mj-lt"/>
              </a:rPr>
              <a:t>Т</a:t>
            </a:r>
            <a:r>
              <a:rPr lang="ru-RU" sz="2000" b="1" dirty="0" smtClean="0">
                <a:latin typeface="+mj-lt"/>
              </a:rPr>
              <a:t>рудоемкость – согласно планам индивидуальной научно-методической работы педагогических работников профессиональной образовательной организации</a:t>
            </a:r>
            <a:endParaRPr lang="ru-RU" altLang="ru-RU" sz="2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994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18891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  <a:latin typeface="+mj-lt"/>
              </a:rPr>
              <a:t>Условия,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необходимые для </a:t>
            </a:r>
            <a:r>
              <a:rPr lang="ru-RU" sz="2200" b="1" dirty="0">
                <a:solidFill>
                  <a:srgbClr val="0000FF"/>
                </a:solidFill>
                <a:latin typeface="+mj-lt"/>
              </a:rPr>
              <a:t>реализации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8775" y="198913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1988840"/>
            <a:ext cx="7272808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Социальные </a:t>
            </a:r>
            <a:r>
              <a:rPr lang="ru-RU" b="1" dirty="0" smtClean="0">
                <a:solidFill>
                  <a:srgbClr val="0000FF"/>
                </a:solidFill>
              </a:rPr>
              <a:t>условия: </a:t>
            </a:r>
            <a:r>
              <a:rPr lang="ru-RU" b="1" dirty="0" err="1" smtClean="0"/>
              <a:t>вписанность</a:t>
            </a:r>
            <a:r>
              <a:rPr lang="ru-RU" b="1" dirty="0" smtClean="0"/>
              <a:t> ПОО в социум, социальное партнерство; </a:t>
            </a:r>
            <a:r>
              <a:rPr lang="ru-RU" b="1" dirty="0"/>
              <a:t>сотрудничество и сетевое взаимодействие 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3140968"/>
            <a:ext cx="8390932" cy="203350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Организационные условия: </a:t>
            </a:r>
            <a:r>
              <a:rPr lang="ru-RU" b="1" dirty="0"/>
              <a:t>повышение </a:t>
            </a:r>
            <a:r>
              <a:rPr lang="ru-RU" b="1" dirty="0" smtClean="0"/>
              <a:t>ПОО показателей </a:t>
            </a:r>
            <a:r>
              <a:rPr lang="ru-RU" b="1" dirty="0"/>
              <a:t>доступности </a:t>
            </a:r>
            <a:r>
              <a:rPr lang="ru-RU" b="1" dirty="0" smtClean="0"/>
              <a:t>объектов и услуг; </a:t>
            </a:r>
            <a:r>
              <a:rPr lang="ru-RU" b="1" dirty="0"/>
              <a:t>наличие универсальной электронно-образовательной </a:t>
            </a:r>
            <a:r>
              <a:rPr lang="ru-RU" b="1" dirty="0" smtClean="0"/>
              <a:t>среды; </a:t>
            </a:r>
            <a:r>
              <a:rPr lang="ru-RU" b="1" dirty="0"/>
              <a:t>построение </a:t>
            </a:r>
            <a:r>
              <a:rPr lang="ru-RU" b="1" dirty="0" smtClean="0"/>
              <a:t>локального </a:t>
            </a:r>
            <a:r>
              <a:rPr lang="ru-RU" b="1" dirty="0"/>
              <a:t>нормативно-правового </a:t>
            </a:r>
            <a:r>
              <a:rPr lang="ru-RU" b="1" dirty="0" smtClean="0"/>
              <a:t>поля по вопросам ЭО и применения ДОТ; востребованные образовательные программы; </a:t>
            </a:r>
            <a:r>
              <a:rPr lang="ru-RU" b="1" dirty="0"/>
              <a:t>определение прав и обязанностей участников образовательных </a:t>
            </a:r>
            <a:r>
              <a:rPr lang="ru-RU" b="1" dirty="0" smtClean="0"/>
              <a:t>отношений; </a:t>
            </a:r>
            <a:r>
              <a:rPr lang="ru-RU" b="1" dirty="0"/>
              <a:t>психолого-педагогическое сопровождение 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5401092"/>
            <a:ext cx="4717281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Материально-технические условия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399906" y="5401092"/>
            <a:ext cx="3348559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Кадровые условия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5716" y="5999223"/>
            <a:ext cx="8389689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Методические, психолого-педагогические </a:t>
            </a:r>
            <a:r>
              <a:rPr lang="ru-RU" b="1" dirty="0" smtClean="0">
                <a:solidFill>
                  <a:srgbClr val="0000FF"/>
                </a:solidFill>
              </a:rPr>
              <a:t>условия: </a:t>
            </a:r>
            <a:r>
              <a:rPr lang="ru-RU" b="1" dirty="0"/>
              <a:t>для организации образовательной деятельности </a:t>
            </a:r>
            <a:r>
              <a:rPr lang="ru-RU" b="1" dirty="0" smtClean="0"/>
              <a:t>обучающихся и ее сопровождения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520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18891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Средства, используемые для осуществления 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8775" y="198913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1988840"/>
            <a:ext cx="7272808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Средства обучения</a:t>
            </a:r>
            <a:r>
              <a:rPr lang="ru-RU" b="1" dirty="0" smtClean="0"/>
              <a:t>, включая технические средства обучения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2907662"/>
            <a:ext cx="8390932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Методы профессионального обучения</a:t>
            </a:r>
            <a:r>
              <a:rPr lang="ru-RU" b="1" dirty="0" smtClean="0">
                <a:solidFill>
                  <a:srgbClr val="0000FF"/>
                </a:solidFill>
              </a:rPr>
              <a:t>: </a:t>
            </a:r>
            <a:r>
              <a:rPr lang="ru-RU" b="1" dirty="0"/>
              <a:t>м</a:t>
            </a:r>
            <a:r>
              <a:rPr lang="ru-RU" b="1" dirty="0" smtClean="0"/>
              <a:t>етоды </a:t>
            </a:r>
            <a:r>
              <a:rPr lang="ru-RU" b="1" dirty="0"/>
              <a:t>теоретического </a:t>
            </a:r>
            <a:r>
              <a:rPr lang="ru-RU" b="1" dirty="0" smtClean="0"/>
              <a:t>обучения, </a:t>
            </a:r>
            <a:r>
              <a:rPr lang="ru-RU" b="1" dirty="0"/>
              <a:t>п</a:t>
            </a:r>
            <a:r>
              <a:rPr lang="ru-RU" b="1" dirty="0" smtClean="0"/>
              <a:t>рактические </a:t>
            </a:r>
            <a:r>
              <a:rPr lang="ru-RU" b="1" dirty="0"/>
              <a:t>методы производственного обучения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0020" y="3789040"/>
            <a:ext cx="8390932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Формы профессионального обучения</a:t>
            </a:r>
            <a:r>
              <a:rPr lang="ru-RU" b="1" dirty="0" smtClean="0"/>
              <a:t>: </a:t>
            </a:r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теоретической </a:t>
            </a:r>
            <a:r>
              <a:rPr lang="ru-RU" b="1" dirty="0" smtClean="0"/>
              <a:t>подготовки; </a:t>
            </a:r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практической </a:t>
            </a:r>
            <a:r>
              <a:rPr lang="ru-RU" b="1" dirty="0" smtClean="0"/>
              <a:t>подготовки, </a:t>
            </a:r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контроля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  <p:sp>
        <p:nvSpPr>
          <p:cNvPr id="1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4724704"/>
            <a:ext cx="8390932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solidFill>
                  <a:srgbClr val="0000FF"/>
                </a:solidFill>
              </a:rPr>
              <a:t>Ассистивные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средства </a:t>
            </a:r>
            <a:r>
              <a:rPr lang="ru-RU" b="1" dirty="0" smtClean="0"/>
              <a:t>для обучающихся разных нозологических групп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4473" y="5599833"/>
            <a:ext cx="8390932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Средства методической работы: </a:t>
            </a:r>
            <a:r>
              <a:rPr lang="ru-RU" b="1" dirty="0"/>
              <a:t>методические рекомендации, интерактивные электронные инструкции, формы методической работы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0383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72280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Результаты, на которые направлена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инклюзивная </a:t>
            </a:r>
            <a:r>
              <a:rPr lang="ru-RU" sz="2200" b="1" dirty="0">
                <a:solidFill>
                  <a:srgbClr val="0000FF"/>
                </a:solidFill>
              </a:rPr>
              <a:t>практика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92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349252"/>
            <a:ext cx="7272808" cy="95628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создание доступных, оптимальных условий для получения </a:t>
            </a:r>
            <a:r>
              <a:rPr lang="ru-RU" b="1" dirty="0" smtClean="0"/>
              <a:t>СПО, ПО, </a:t>
            </a:r>
            <a:r>
              <a:rPr lang="ru-RU" b="1" dirty="0"/>
              <a:t>дополнительного профессионального образования обучающимся, в том числе с </a:t>
            </a:r>
            <a:r>
              <a:rPr lang="ru-RU" b="1" dirty="0" smtClean="0"/>
              <a:t>ОВЗ </a:t>
            </a:r>
            <a:r>
              <a:rPr lang="ru-RU" b="1" dirty="0"/>
              <a:t>и инвалидностью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8775" y="3429000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3491857"/>
            <a:ext cx="7272808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предоставление равного доступа к полноценному образованию обучающихся в соответствии с их возможностями, способностями, индивидуальными потребностями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8775" y="47971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4909950"/>
            <a:ext cx="7272808" cy="67929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обеспечение обучающихся возможностью выстраивания индивидуального образовательного маршрута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58622" y="5733256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65178" y="5733256"/>
            <a:ext cx="7272808" cy="95628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осуществление усиления личностной направленности процесса обучения, интенсификации самостоятельной работы обучающихся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8816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" y="73829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Результаты, на которые направлена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инклюзивная </a:t>
            </a:r>
            <a:r>
              <a:rPr lang="ru-RU" sz="2200" b="1" dirty="0">
                <a:solidFill>
                  <a:srgbClr val="0000FF"/>
                </a:solidFill>
              </a:rPr>
              <a:t>практика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92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349252"/>
            <a:ext cx="7272808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применение ресурсов сети «Интернет» для оптимизации образовательной деятельности обучающихся, не имеющих нарушения развития, а также детей-инвалидов, инвалидов, лиц с </a:t>
            </a:r>
            <a:r>
              <a:rPr lang="ru-RU" b="1" dirty="0" smtClean="0"/>
              <a:t>ОВЗ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8775" y="371703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3779889"/>
            <a:ext cx="7272808" cy="67929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создание единой электронной образовательной среды профессиональной образовательной организации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8775" y="458112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4621918"/>
            <a:ext cx="7272808" cy="67929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повышение качества </a:t>
            </a:r>
            <a:r>
              <a:rPr lang="ru-RU" b="1" dirty="0" smtClean="0"/>
              <a:t>предоставления ПОО </a:t>
            </a:r>
            <a:r>
              <a:rPr lang="ru-RU" b="1" dirty="0"/>
              <a:t>образовательных услуг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58622" y="5445224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65178" y="5445224"/>
            <a:ext cx="7272808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повышение профессиональной компетентности </a:t>
            </a:r>
            <a:r>
              <a:rPr lang="ru-RU" b="1" dirty="0" smtClean="0"/>
              <a:t>работников ПОО по </a:t>
            </a:r>
            <a:r>
              <a:rPr lang="ru-RU" b="1" dirty="0"/>
              <a:t>вопросам организации образовательной деятельности обучающихся, в том числе с инвалидностью и </a:t>
            </a:r>
            <a:r>
              <a:rPr lang="ru-RU" b="1" dirty="0" smtClean="0"/>
              <a:t>ОВЗ, </a:t>
            </a:r>
            <a:r>
              <a:rPr lang="ru-RU" b="1" dirty="0"/>
              <a:t>с использованием </a:t>
            </a:r>
            <a:r>
              <a:rPr lang="ru-RU" b="1" dirty="0" smtClean="0"/>
              <a:t>ДОТ и ЭО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612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" y="73829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Профессиональный инструментарий, методы оценки результативности применения инклюзивной 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92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349252"/>
            <a:ext cx="7272808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мониторинг успеваемости обучающихся </a:t>
            </a:r>
            <a:r>
              <a:rPr lang="ru-RU" b="1" dirty="0" smtClean="0"/>
              <a:t>ПОО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913471"/>
            <a:ext cx="7272808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мониторинг качества знаний обучающихся </a:t>
            </a:r>
            <a:r>
              <a:rPr lang="ru-RU" b="1" dirty="0" smtClean="0"/>
              <a:t>ПОО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3429000"/>
            <a:ext cx="8407635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профессиональная оценка педагогическим сообществом инклюзивной практики во время ее публичной трансляции на реализованных РУМЦ СПО и БПОО ГАПОУ АО «Архангельской политехнический техникум» </a:t>
            </a:r>
            <a:r>
              <a:rPr lang="ru-RU" b="1" dirty="0" err="1"/>
              <a:t>вебинарах</a:t>
            </a:r>
            <a:r>
              <a:rPr lang="ru-RU" b="1" dirty="0"/>
              <a:t> по вопросам инклюзивного образования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4843166"/>
            <a:ext cx="8379211" cy="178728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анализ работниками </a:t>
            </a:r>
            <a:r>
              <a:rPr lang="ru-RU" b="1" dirty="0" smtClean="0"/>
              <a:t>ПОО – </a:t>
            </a:r>
            <a:r>
              <a:rPr lang="ru-RU" b="1" dirty="0"/>
              <a:t>слушателями курсов повышения квалификации, проведенными РУМЦ СПО и БПОО ГАПОУ АО «Архангельской политехнический техникум», качества </a:t>
            </a:r>
            <a:r>
              <a:rPr lang="ru-RU" b="1" dirty="0" smtClean="0"/>
              <a:t>реализации программ </a:t>
            </a:r>
            <a:r>
              <a:rPr lang="ru-RU" b="1" dirty="0"/>
              <a:t>повышения квалификации по вопросам </a:t>
            </a:r>
            <a:r>
              <a:rPr lang="ru-RU" b="1" dirty="0" smtClean="0"/>
              <a:t>инклюзивного </a:t>
            </a:r>
            <a:r>
              <a:rPr lang="ru-RU" b="1" dirty="0"/>
              <a:t>профессионального образования, транслируемой инклюзивной практики дистанционного формата </a:t>
            </a:r>
            <a:r>
              <a:rPr lang="ru-RU" b="1" dirty="0" smtClean="0"/>
              <a:t>обучения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5813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928661" y="1221982"/>
            <a:ext cx="7358115" cy="10178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Интерактивное информационное обеспечение реализации ЭО и ДОТ в условиях инклюзивного профессионального образования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2464580"/>
            <a:ext cx="5794795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И</a:t>
            </a:r>
            <a:r>
              <a:rPr lang="ru-RU" altLang="ru-RU" sz="1800" b="1" dirty="0" smtClean="0">
                <a:solidFill>
                  <a:srgbClr val="000000"/>
                </a:solidFill>
                <a:ea typeface="Microsoft YaHei" panose="020B0503020204020204" pitchFamily="34" charset="-122"/>
              </a:rPr>
              <a:t>нформационно-методический радел «Электронное обучение» с подразделом «Дистанционное обучение ГАПОУ АО «Архангельский политехнический техникум»» на сайте техникума </a:t>
            </a:r>
            <a:r>
              <a:rPr lang="ru-RU" altLang="ru-RU" sz="1800" dirty="0" smtClean="0">
                <a:solidFill>
                  <a:srgbClr val="000000"/>
                </a:solidFill>
                <a:ea typeface="Microsoft YaHei" panose="020B0503020204020204" pitchFamily="34" charset="-122"/>
              </a:rPr>
              <a:t>в сети «Интернет». (интернет-адрес сайта: </a:t>
            </a:r>
            <a:r>
              <a:rPr lang="ru-RU" altLang="ru-RU" sz="1800" dirty="0" smtClean="0">
                <a:ea typeface="Microsoft YaHei" panose="020B0503020204020204" pitchFamily="34" charset="-122"/>
                <a:hlinkClick r:id="rId5"/>
              </a:rPr>
              <a:t>https://apt29.ru</a:t>
            </a:r>
            <a:r>
              <a:rPr lang="ru-RU" altLang="ru-RU" sz="1800" dirty="0" smtClean="0">
                <a:solidFill>
                  <a:srgbClr val="000000"/>
                </a:solidFill>
                <a:ea typeface="Microsoft YaHei" panose="020B0503020204020204" pitchFamily="34" charset="-122"/>
              </a:rPr>
              <a:t>).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4358855"/>
            <a:ext cx="8281987" cy="231050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+mn-lt"/>
                <a:cs typeface="+mn-cs"/>
              </a:rPr>
              <a:t>П</a:t>
            </a:r>
            <a:r>
              <a:rPr lang="ru-RU" b="1" dirty="0" smtClean="0">
                <a:latin typeface="+mn-lt"/>
                <a:cs typeface="+mn-cs"/>
              </a:rPr>
              <a:t>одраздел «Дистанционное обучение» </a:t>
            </a:r>
            <a:r>
              <a:rPr lang="ru-RU" dirty="0" smtClean="0">
                <a:latin typeface="+mn-lt"/>
                <a:cs typeface="+mn-cs"/>
              </a:rPr>
              <a:t>в разделе «Документы» </a:t>
            </a:r>
            <a:r>
              <a:rPr lang="ru-RU" b="1" dirty="0" smtClean="0">
                <a:latin typeface="+mn-lt"/>
                <a:cs typeface="+mn-cs"/>
              </a:rPr>
              <a:t>и подраздел «Электронные образовательные ресурсы» </a:t>
            </a:r>
            <a:r>
              <a:rPr lang="ru-RU" dirty="0" smtClean="0">
                <a:latin typeface="+mn-lt"/>
                <a:cs typeface="+mn-cs"/>
              </a:rPr>
              <a:t>в разделе «Материалы и ресурсы» с методическими материалами и ссылками на интернет-ресурсы</a:t>
            </a:r>
            <a:r>
              <a:rPr lang="ru-RU" b="1" dirty="0" smtClean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для педагогических работников, а также обучающихся, в том числе с инвалидностью и ОВЗ, </a:t>
            </a:r>
            <a:r>
              <a:rPr lang="ru-RU" b="1" dirty="0" smtClean="0">
                <a:latin typeface="+mn-lt"/>
                <a:cs typeface="+mn-cs"/>
              </a:rPr>
              <a:t>на официальном сайте </a:t>
            </a:r>
            <a:r>
              <a:rPr lang="ru-RU" dirty="0" smtClean="0">
                <a:latin typeface="+mn-lt"/>
                <a:cs typeface="+mn-cs"/>
              </a:rPr>
              <a:t>федерального (опорного) </a:t>
            </a:r>
            <a:r>
              <a:rPr lang="ru-RU" b="1" dirty="0" smtClean="0">
                <a:latin typeface="+mn-lt"/>
                <a:cs typeface="+mn-cs"/>
              </a:rPr>
              <a:t>РУМЦ СПО</a:t>
            </a:r>
            <a:r>
              <a:rPr lang="ru-RU" dirty="0" smtClean="0">
                <a:latin typeface="+mn-lt"/>
                <a:cs typeface="+mn-cs"/>
              </a:rPr>
              <a:t>) </a:t>
            </a:r>
            <a:r>
              <a:rPr lang="ru-RU" b="1" dirty="0" smtClean="0">
                <a:latin typeface="+mn-lt"/>
                <a:cs typeface="+mn-cs"/>
              </a:rPr>
              <a:t>на базе ГАПОУ АО «Архангельский политехнический техникум» </a:t>
            </a:r>
            <a:r>
              <a:rPr lang="ru-RU" dirty="0" smtClean="0">
                <a:latin typeface="+mn-lt"/>
                <a:cs typeface="+mn-cs"/>
              </a:rPr>
              <a:t>(интернет-адрес сайта: </a:t>
            </a:r>
            <a:r>
              <a:rPr lang="en-US" dirty="0" smtClean="0">
                <a:latin typeface="+mn-lt"/>
                <a:cs typeface="+mn-cs"/>
                <a:hlinkClick r:id="rId6"/>
              </a:rPr>
              <a:t>http://rsmcapt29.ru/</a:t>
            </a:r>
            <a:r>
              <a:rPr lang="ru-RU" dirty="0" smtClean="0">
                <a:latin typeface="+mn-lt"/>
                <a:cs typeface="+mn-cs"/>
              </a:rPr>
              <a:t>).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41" y="2383232"/>
            <a:ext cx="2487192" cy="190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2017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367240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74" y="1705644"/>
            <a:ext cx="3678190" cy="208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43" y="4149080"/>
            <a:ext cx="4179887" cy="237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267743" y="1268760"/>
            <a:ext cx="4608513" cy="8731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Цель </a:t>
            </a:r>
            <a:r>
              <a:rPr lang="ru-RU" sz="2400" b="1" dirty="0" smtClean="0">
                <a:solidFill>
                  <a:srgbClr val="0000FF"/>
                </a:solidFill>
              </a:rPr>
              <a:t>работы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3743908" y="2384884"/>
            <a:ext cx="1656184" cy="1440160"/>
          </a:xfrm>
          <a:prstGeom prst="stripedRightArrow">
            <a:avLst>
              <a:gd name="adj1" fmla="val 50000"/>
              <a:gd name="adj2" fmla="val 3939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3528" y="4149080"/>
            <a:ext cx="8424935" cy="257211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300" b="1" dirty="0">
                <a:latin typeface="+mj-lt"/>
              </a:rPr>
              <a:t>предоставление возможности </a:t>
            </a:r>
            <a:endParaRPr lang="ru-RU" sz="2300" b="1" dirty="0" smtClean="0">
              <a:latin typeface="+mj-lt"/>
            </a:endParaRPr>
          </a:p>
          <a:p>
            <a:pPr algn="ctr" defTabSz="449263">
              <a:buSzPct val="100000"/>
              <a:defRPr/>
            </a:pPr>
            <a:r>
              <a:rPr lang="ru-RU" sz="2300" b="1" dirty="0" smtClean="0">
                <a:latin typeface="+mj-lt"/>
              </a:rPr>
              <a:t>получения </a:t>
            </a:r>
            <a:r>
              <a:rPr lang="ru-RU" sz="2300" b="1" dirty="0">
                <a:latin typeface="+mj-lt"/>
              </a:rPr>
              <a:t>доступного, качественного образования </a:t>
            </a:r>
            <a:r>
              <a:rPr lang="ru-RU" sz="2300" b="1" dirty="0" smtClean="0">
                <a:latin typeface="+mj-lt"/>
              </a:rPr>
              <a:t>обучающимся </a:t>
            </a:r>
            <a:r>
              <a:rPr lang="ru-RU" sz="2300" b="1" dirty="0">
                <a:latin typeface="+mj-lt"/>
              </a:rPr>
              <a:t>независимо от места их проживания, возраста, состояния здоровья и социального положения с учетом индивидуальных образовательных потребностей </a:t>
            </a:r>
            <a:r>
              <a:rPr lang="ru-RU" sz="2300" b="1" dirty="0" smtClean="0">
                <a:latin typeface="+mj-lt"/>
              </a:rPr>
              <a:t>и </a:t>
            </a:r>
            <a:r>
              <a:rPr lang="ru-RU" sz="2300" b="1" dirty="0">
                <a:latin typeface="+mj-lt"/>
              </a:rPr>
              <a:t>на основе индивидуализации учебного процесса</a:t>
            </a:r>
            <a:endParaRPr lang="ru-RU" altLang="ru-RU" sz="23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674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720" y="5445224"/>
            <a:ext cx="8643998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</a:rPr>
              <a:t>Авторский коллектив: </a:t>
            </a:r>
            <a:r>
              <a:rPr lang="ru-RU" sz="1900" b="1" i="1" dirty="0" smtClean="0"/>
              <a:t>Д.П. Ермолин</a:t>
            </a:r>
            <a:r>
              <a:rPr lang="ru-RU" sz="1900" dirty="0" smtClean="0"/>
              <a:t>, директор; </a:t>
            </a:r>
          </a:p>
          <a:p>
            <a:pPr algn="ctr"/>
            <a:r>
              <a:rPr lang="ru-RU" sz="1900" b="1" i="1" dirty="0" smtClean="0"/>
              <a:t>С.А. Герасимов</a:t>
            </a:r>
            <a:r>
              <a:rPr lang="ru-RU" sz="1900" dirty="0" smtClean="0"/>
              <a:t>, заместитель директора по ИПО – </a:t>
            </a:r>
          </a:p>
          <a:p>
            <a:pPr algn="ctr"/>
            <a:r>
              <a:rPr lang="ru-RU" sz="1900" dirty="0" smtClean="0"/>
              <a:t>руководитель РУМЦ; </a:t>
            </a:r>
            <a:r>
              <a:rPr lang="ru-RU" sz="1900" b="1" i="1" dirty="0" smtClean="0"/>
              <a:t>А.В. Альт</a:t>
            </a:r>
            <a:r>
              <a:rPr lang="ru-RU" sz="1900" dirty="0" smtClean="0"/>
              <a:t>, преподаватель</a:t>
            </a:r>
            <a:r>
              <a:rPr lang="ru-RU" sz="1900" dirty="0"/>
              <a:t> </a:t>
            </a:r>
            <a:endParaRPr lang="ru-RU" sz="1900" dirty="0" smtClean="0"/>
          </a:p>
          <a:p>
            <a:pPr algn="ctr"/>
            <a:r>
              <a:rPr lang="ru-RU" sz="1900" dirty="0" smtClean="0"/>
              <a:t>(ГАПОУ АО </a:t>
            </a:r>
            <a:r>
              <a:rPr lang="ru-RU" sz="1900" dirty="0"/>
              <a:t>«Архангельский </a:t>
            </a:r>
            <a:r>
              <a:rPr lang="ru-RU" sz="1900" dirty="0" smtClean="0"/>
              <a:t>политехнический </a:t>
            </a:r>
            <a:r>
              <a:rPr lang="ru-RU" sz="1900" dirty="0"/>
              <a:t>техникум»), </a:t>
            </a:r>
            <a:r>
              <a:rPr lang="ru-RU" sz="1900" dirty="0" smtClean="0"/>
              <a:t>г. Архангельск</a:t>
            </a: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80997" y="1268760"/>
            <a:ext cx="7951443" cy="237206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000" b="1" dirty="0" smtClean="0">
                <a:latin typeface="+mn-lt"/>
              </a:rPr>
              <a:t>Наименование инклюзивной </a:t>
            </a:r>
            <a:r>
              <a:rPr lang="ru-RU" sz="2000" b="1" dirty="0">
                <a:latin typeface="+mn-lt"/>
              </a:rPr>
              <a:t>образовательной практики</a:t>
            </a:r>
            <a:r>
              <a:rPr lang="ru-RU" sz="2000" b="1" dirty="0" smtClean="0">
                <a:latin typeface="+mn-lt"/>
              </a:rPr>
              <a:t>:</a:t>
            </a:r>
          </a:p>
          <a:p>
            <a:pPr algn="ctr"/>
            <a:endParaRPr lang="ru-RU" sz="8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«Организация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образовательной деятельности </a:t>
            </a:r>
            <a:endParaRPr lang="ru-RU" sz="20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для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обучающихся профессиональных </a:t>
            </a:r>
            <a:endParaRPr lang="ru-RU" sz="20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образовательных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организаций с </a:t>
            </a:r>
            <a:r>
              <a:rPr lang="ru-RU" sz="2000" b="1">
                <a:solidFill>
                  <a:srgbClr val="0000FF"/>
                </a:solidFill>
                <a:latin typeface="+mj-lt"/>
              </a:rPr>
              <a:t>ограниченными </a:t>
            </a:r>
            <a:r>
              <a:rPr lang="ru-RU" sz="2000" b="1" smtClean="0">
                <a:solidFill>
                  <a:srgbClr val="0000FF"/>
                </a:solidFill>
                <a:latin typeface="+mj-lt"/>
              </a:rPr>
              <a:t>возможностями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здоровья и инвалидностью </a:t>
            </a:r>
            <a:endParaRPr lang="ru-RU" sz="20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с 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использованием дистанционных образовательных технологий и электронного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обучения»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6" descr="http://rsmcapt29.ru/wp-content/uploads/2022/12/DSC_0039-9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3717032"/>
            <a:ext cx="2501611" cy="1668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5" y="3717032"/>
            <a:ext cx="2580567" cy="172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 descr="http://rsmcapt29.ru/wp-content/uploads/2023/04/WhatsApp-Image-2023-04-05-at-17.27.34-1-1024x76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70" y="3712016"/>
            <a:ext cx="2500918" cy="173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55575" y="1340768"/>
            <a:ext cx="7704857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0" algn="ctr"/>
            <a:r>
              <a:rPr lang="ru-RU" sz="2100" b="1" dirty="0" smtClean="0">
                <a:solidFill>
                  <a:srgbClr val="0000FF"/>
                </a:solidFill>
                <a:latin typeface="+mn-lt"/>
              </a:rPr>
              <a:t>Методические аспекты организации образовательной </a:t>
            </a:r>
            <a:r>
              <a:rPr lang="ru-RU" sz="2100" b="1" dirty="0">
                <a:solidFill>
                  <a:srgbClr val="0000FF"/>
                </a:solidFill>
                <a:latin typeface="+mn-lt"/>
              </a:rPr>
              <a:t>деятельности для обучающихся профессиональных образовательных </a:t>
            </a:r>
            <a:r>
              <a:rPr lang="ru-RU" sz="2100" b="1" dirty="0" smtClean="0">
                <a:solidFill>
                  <a:srgbClr val="0000FF"/>
                </a:solidFill>
                <a:latin typeface="+mn-lt"/>
              </a:rPr>
              <a:t>организаций (ПОО) с </a:t>
            </a:r>
            <a:r>
              <a:rPr lang="ru-RU" sz="2100" b="1" dirty="0">
                <a:solidFill>
                  <a:srgbClr val="0000FF"/>
                </a:solidFill>
                <a:latin typeface="+mn-lt"/>
              </a:rPr>
              <a:t>использованием </a:t>
            </a:r>
            <a:r>
              <a:rPr lang="ru-RU" sz="2100" b="1" dirty="0" smtClean="0">
                <a:solidFill>
                  <a:srgbClr val="0000FF"/>
                </a:solidFill>
                <a:latin typeface="+mn-lt"/>
              </a:rPr>
              <a:t>ДОТ и ЭО в условиях инклюзивного образования</a:t>
            </a:r>
            <a:endParaRPr lang="ru-RU" sz="21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9422" y="2924943"/>
            <a:ext cx="864096" cy="6480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2924944"/>
            <a:ext cx="4680519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b="1" dirty="0">
                <a:solidFill>
                  <a:schemeClr val="tx1"/>
                </a:solidFill>
                <a:latin typeface="+mj-lt"/>
              </a:rPr>
              <a:t>Задачи организации образовательной деятельности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людей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ОВЗ и инвалидностью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с применением ЭО и ДОТ в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ПОО в условиях инклюзивного профессионального образования </a:t>
            </a:r>
            <a:r>
              <a:rPr lang="ru-RU" dirty="0" smtClean="0">
                <a:latin typeface="+mn-lt"/>
              </a:rPr>
              <a:t>(</a:t>
            </a:r>
            <a:r>
              <a:rPr lang="ru-RU" dirty="0" smtClean="0">
                <a:latin typeface="+mn-lt"/>
                <a:hlinkClick r:id="rId5"/>
              </a:rPr>
              <a:t>интернет-ссылка</a:t>
            </a:r>
            <a:r>
              <a:rPr lang="ru-RU" dirty="0">
                <a:latin typeface="+mn-lt"/>
              </a:rPr>
              <a:t>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9422" y="4725143"/>
            <a:ext cx="864096" cy="6480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4735157"/>
            <a:ext cx="4680519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+mn-lt"/>
              </a:rPr>
              <a:t>Принципы организации обучения в дистанционном формате </a:t>
            </a:r>
            <a:r>
              <a:rPr lang="ru-RU" dirty="0" smtClean="0">
                <a:latin typeface="+mn-lt"/>
              </a:rPr>
              <a:t>(</a:t>
            </a:r>
            <a:r>
              <a:rPr lang="ru-RU" dirty="0" smtClean="0">
                <a:latin typeface="+mn-lt"/>
                <a:hlinkClick r:id="rId6"/>
              </a:rPr>
              <a:t>интернет-ссылка</a:t>
            </a:r>
            <a:r>
              <a:rPr lang="ru-RU" dirty="0">
                <a:latin typeface="+mn-lt"/>
              </a:rPr>
              <a:t>).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59422" y="5733255"/>
            <a:ext cx="864096" cy="6480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48751" y="5743269"/>
            <a:ext cx="4707425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Формы и технологии обучения с использованием ДОТ и ЭО </a:t>
            </a:r>
            <a:r>
              <a:rPr lang="ru-RU" dirty="0" smtClean="0">
                <a:latin typeface="+mn-lt"/>
              </a:rPr>
              <a:t>(</a:t>
            </a:r>
            <a:r>
              <a:rPr lang="ru-RU" dirty="0" smtClean="0">
                <a:latin typeface="+mn-lt"/>
                <a:hlinkClick r:id="rId7"/>
              </a:rPr>
              <a:t>интернет-ссылка</a:t>
            </a:r>
            <a:r>
              <a:rPr lang="ru-RU" dirty="0" smtClean="0">
                <a:latin typeface="+mn-lt"/>
              </a:rPr>
              <a:t>).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24" y="2869755"/>
            <a:ext cx="2393440" cy="112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8" b="3706"/>
          <a:stretch/>
        </p:blipFill>
        <p:spPr>
          <a:xfrm>
            <a:off x="6355024" y="4149081"/>
            <a:ext cx="2393440" cy="108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0" b="10795"/>
          <a:stretch/>
        </p:blipFill>
        <p:spPr>
          <a:xfrm>
            <a:off x="6375891" y="5410683"/>
            <a:ext cx="2372573" cy="125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39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115634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Особенности организации </a:t>
            </a:r>
          </a:p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образовательной деятельности для обучающихся </a:t>
            </a:r>
          </a:p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с инвалидностью и ОВЗ с использованием ЭО и ДОТ</a:t>
            </a:r>
            <a:endParaRPr lang="ru-RU" altLang="ru-RU" sz="2300" b="1" dirty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14724" y="263683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032645" y="2679444"/>
            <a:ext cx="4715820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5"/>
              </a:rPr>
              <a:t>Алгоритм работы</a:t>
            </a:r>
            <a:r>
              <a:rPr lang="ru-RU" sz="2000" b="1" dirty="0"/>
              <a:t> при переводе лиц с инвалидностью и ОВЗ на временное обучение с использованием ЭО и ДОТ.</a:t>
            </a:r>
            <a:endParaRPr lang="ru-RU" altLang="ru-RU" sz="2000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7" y="4125169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4149080"/>
            <a:ext cx="7272808" cy="10178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6"/>
              </a:rPr>
              <a:t>Требования к организации образовательного процесса</a:t>
            </a:r>
            <a:r>
              <a:rPr lang="ru-RU" sz="2000" b="1" dirty="0"/>
              <a:t> с детьми-инвалидами, инвалидами и обучающимися с ОВЗ с применением ЭО и ДОТ</a:t>
            </a:r>
            <a:r>
              <a:rPr lang="ru-RU" sz="2000" dirty="0"/>
              <a:t>.</a:t>
            </a:r>
            <a:endParaRPr lang="ru-RU" altLang="ru-RU" sz="2000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428597" y="5358850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5343740"/>
            <a:ext cx="7272808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 smtClean="0">
                <a:hlinkClick r:id="rId7"/>
              </a:rPr>
              <a:t>Устранение типичных барьеров и создание специальных условий для получения </a:t>
            </a:r>
            <a:r>
              <a:rPr lang="ru-RU" sz="2000" b="1" dirty="0">
                <a:hlinkClick r:id="rId7"/>
              </a:rPr>
              <a:t>образования</a:t>
            </a:r>
            <a:r>
              <a:rPr lang="ru-RU" sz="2000" b="1" dirty="0"/>
              <a:t> обучающимися с ОВЗ и инвалидностью в условиях применения ЭО и ДОТ.</a:t>
            </a:r>
            <a:endParaRPr lang="ru-RU" alt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2628763"/>
            <a:ext cx="2233394" cy="129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0585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288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115634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Особенности организации образовательной деятельности для обучающихся с инвалидностью </a:t>
            </a:r>
          </a:p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и ОВЗ с использованием ЭО и ДОТ 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3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продолжение)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267744" y="2636912"/>
            <a:ext cx="720079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4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131840" y="2636912"/>
            <a:ext cx="5616624" cy="224895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5"/>
              </a:rPr>
              <a:t>Психолого-педагогическое сопровождение дистанционной реализации образовательных программ СПО, профессионального обучения</a:t>
            </a:r>
            <a:r>
              <a:rPr lang="ru-RU" sz="2000" b="1" dirty="0"/>
              <a:t>, в том числе адаптированных образовательных </a:t>
            </a:r>
            <a:r>
              <a:rPr lang="ru-RU" sz="2000" b="1" dirty="0" smtClean="0"/>
              <a:t>программ, </a:t>
            </a:r>
            <a:r>
              <a:rPr lang="ru-RU" sz="2000" b="1" dirty="0"/>
              <a:t>для лиц с инвалидностью и ОВЗ</a:t>
            </a:r>
            <a:r>
              <a:rPr lang="ru-RU" sz="2000" dirty="0"/>
              <a:t>.</a:t>
            </a:r>
            <a:endParaRPr lang="ru-RU" altLang="ru-RU" sz="2000" dirty="0" smtClean="0"/>
          </a:p>
        </p:txBody>
      </p:sp>
      <p:sp>
        <p:nvSpPr>
          <p:cNvPr id="8" name="Стрелка вправо 7"/>
          <p:cNvSpPr/>
          <p:nvPr/>
        </p:nvSpPr>
        <p:spPr>
          <a:xfrm>
            <a:off x="358775" y="501354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6" y="5035963"/>
            <a:ext cx="7272809" cy="163339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6"/>
              </a:rPr>
              <a:t>Права и обязанности участников образовательных </a:t>
            </a:r>
            <a:r>
              <a:rPr lang="ru-RU" sz="2000" b="1" dirty="0" smtClean="0">
                <a:hlinkClick r:id="rId6"/>
              </a:rPr>
              <a:t>отношений</a:t>
            </a:r>
            <a:r>
              <a:rPr lang="ru-RU" sz="2000" b="1" dirty="0" smtClean="0"/>
              <a:t> в профессиональной образовательной организации </a:t>
            </a:r>
            <a:r>
              <a:rPr lang="ru-RU" sz="2000" b="1" dirty="0"/>
              <a:t>в процессе </a:t>
            </a:r>
            <a:r>
              <a:rPr lang="ru-RU" sz="2000" b="1" dirty="0" smtClean="0"/>
              <a:t>осуществления </a:t>
            </a:r>
            <a:r>
              <a:rPr lang="ru-RU" sz="2000" b="1" dirty="0"/>
              <a:t>образовательной деятельности для детей-инвалидов инвалидов, лиц с ОВЗ с использованием ДОТ.</a:t>
            </a:r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28" y="2857919"/>
            <a:ext cx="2218517" cy="16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321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55575" y="1196752"/>
            <a:ext cx="7704857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Универсальная электронно-образовательная среда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для организации образовательной деятельности обучающихся, в том числе с инвалидностью и ОВЗ,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ГАПОУ АО «Архангельский политехнический техникум»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2565400"/>
            <a:ext cx="8572500" cy="163353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Создан и активно используется в информационно-телекоммуникационной сети «Интернет» </a:t>
            </a:r>
            <a:r>
              <a:rPr lang="ru-RU" sz="2000" b="1" dirty="0" smtClean="0">
                <a:latin typeface="+mn-lt"/>
                <a:cs typeface="+mn-cs"/>
              </a:rPr>
              <a:t>официальный сайт 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b="1" dirty="0" smtClean="0">
                <a:latin typeface="+mn-lt"/>
                <a:cs typeface="+mn-cs"/>
              </a:rPr>
              <a:t>с системой дистанционного обучения «</a:t>
            </a:r>
            <a:r>
              <a:rPr lang="en-US" sz="2000" b="1" dirty="0" smtClean="0">
                <a:latin typeface="+mn-lt"/>
                <a:cs typeface="+mn-cs"/>
              </a:rPr>
              <a:t>Moodle</a:t>
            </a:r>
            <a:r>
              <a:rPr lang="ru-RU" sz="2000" b="1" dirty="0" smtClean="0">
                <a:latin typeface="+mn-lt"/>
                <a:cs typeface="+mn-cs"/>
              </a:rPr>
              <a:t>» </a:t>
            </a:r>
            <a:r>
              <a:rPr lang="ru-RU" sz="2000" dirty="0" smtClean="0">
                <a:latin typeface="+mn-lt"/>
                <a:cs typeface="+mn-cs"/>
              </a:rPr>
              <a:t>– 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«Дистанционное обучение ГАПОУ АО «Архангельский политехнический техникум»» (интернет-адрес: </a:t>
            </a:r>
            <a:r>
              <a:rPr lang="en-US" sz="2000" dirty="0" smtClean="0">
                <a:latin typeface="+mn-lt"/>
                <a:cs typeface="+mn-cs"/>
                <a:hlinkClick r:id="rId5"/>
              </a:rPr>
              <a:t>https://edu.apt29.ru/</a:t>
            </a:r>
            <a:r>
              <a:rPr lang="ru-RU" sz="2000" dirty="0" smtClean="0">
                <a:latin typeface="+mn-lt"/>
                <a:cs typeface="+mn-cs"/>
              </a:rPr>
              <a:t>)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4365104"/>
            <a:ext cx="3017089" cy="228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664" y="4365104"/>
            <a:ext cx="5304585" cy="228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29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1147763"/>
            <a:ext cx="6643688" cy="22494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+mn-lt"/>
                <a:cs typeface="+mn-cs"/>
              </a:rPr>
              <a:t>Осуществляется организация образовательной деятельности </a:t>
            </a:r>
            <a:r>
              <a:rPr lang="ru-RU" sz="2000" dirty="0" smtClean="0">
                <a:latin typeface="+mn-lt"/>
                <a:cs typeface="+mn-cs"/>
              </a:rPr>
              <a:t>обучающихся, обучающихся с инвалидностью и ОВЗ, осваивающих как образовательные программы СПО, так и основные программы профессионального обучения, адаптированные образовательные программы </a:t>
            </a:r>
            <a:r>
              <a:rPr lang="ru-RU" sz="2000" b="1" dirty="0" smtClean="0">
                <a:latin typeface="+mn-lt"/>
                <a:cs typeface="+mn-cs"/>
              </a:rPr>
              <a:t>с </a:t>
            </a:r>
            <a:r>
              <a:rPr lang="ru-RU" sz="2000" b="1" dirty="0">
                <a:latin typeface="+mn-lt"/>
                <a:cs typeface="+mn-cs"/>
              </a:rPr>
              <a:t>применением элементов </a:t>
            </a:r>
            <a:r>
              <a:rPr lang="ru-RU" sz="2000" b="1" dirty="0" smtClean="0">
                <a:latin typeface="+mn-lt"/>
                <a:cs typeface="+mn-cs"/>
              </a:rPr>
              <a:t>ДОТ.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00875" y="1136650"/>
            <a:ext cx="1857375" cy="10064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13 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</a:rPr>
              <a:t>профес</a:t>
            </a:r>
            <a:r>
              <a:rPr lang="ru-RU" b="1" dirty="0">
                <a:solidFill>
                  <a:schemeClr val="tx1"/>
                </a:solidFill>
              </a:rPr>
              <a:t>-     </a:t>
            </a:r>
            <a:r>
              <a:rPr lang="ru-RU" b="1" dirty="0" err="1">
                <a:solidFill>
                  <a:schemeClr val="tx1"/>
                </a:solidFill>
              </a:rPr>
              <a:t>сий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64363" y="2357438"/>
            <a:ext cx="1928812" cy="10064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 </a:t>
            </a:r>
            <a:r>
              <a:rPr lang="ru-RU" b="1" dirty="0" err="1">
                <a:solidFill>
                  <a:schemeClr val="tx1"/>
                </a:solidFill>
              </a:rPr>
              <a:t>специаль</a:t>
            </a:r>
            <a:r>
              <a:rPr lang="ru-RU" b="1" dirty="0">
                <a:solidFill>
                  <a:schemeClr val="tx1"/>
                </a:solidFill>
              </a:rPr>
              <a:t>-    </a:t>
            </a:r>
            <a:r>
              <a:rPr lang="ru-RU" b="1" dirty="0" err="1">
                <a:solidFill>
                  <a:schemeClr val="tx1"/>
                </a:solidFill>
              </a:rPr>
              <a:t>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611563"/>
            <a:ext cx="6086450" cy="29606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0108" y="3936988"/>
            <a:ext cx="3122710" cy="234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0826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1143000"/>
            <a:ext cx="8572500" cy="74136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</a:rPr>
              <a:t>Организуется полностью дистанционный формат профессионального обучения, например, по профессиям:</a:t>
            </a:r>
            <a:endParaRPr lang="ru-RU" altLang="ru-RU" sz="21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2036763"/>
            <a:ext cx="4214813" cy="46355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  <a:cs typeface="+mn-cs"/>
              </a:rPr>
              <a:t>19525 Цветочница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188" y="2571750"/>
            <a:ext cx="1714500" cy="6492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11 человек</a:t>
            </a:r>
          </a:p>
        </p:txBody>
      </p:sp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4214813" cy="32146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643438" y="2038350"/>
            <a:ext cx="4214812" cy="16494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16199 </a:t>
            </a:r>
            <a:r>
              <a:rPr lang="ru-RU" sz="2000" dirty="0">
                <a:latin typeface="+mn-lt"/>
                <a:cs typeface="+mn-cs"/>
              </a:rPr>
              <a:t>Оператор </a:t>
            </a:r>
            <a:endParaRPr lang="ru-RU" sz="2000" dirty="0" smtClean="0">
              <a:latin typeface="+mn-lt"/>
              <a:cs typeface="+mn-cs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электронно-вычислительных                         и вычислительных </a:t>
            </a:r>
            <a:r>
              <a:rPr lang="ru-RU" sz="2000" dirty="0">
                <a:latin typeface="+mn-lt"/>
                <a:cs typeface="+mn-cs"/>
              </a:rPr>
              <a:t>машин </a:t>
            </a:r>
            <a:endParaRPr lang="ru-RU" sz="2000" dirty="0" smtClean="0">
              <a:latin typeface="+mn-lt"/>
              <a:cs typeface="+mn-cs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900" i="1" dirty="0" smtClean="0">
                <a:latin typeface="+mn-lt"/>
                <a:cs typeface="+mn-cs"/>
              </a:rPr>
              <a:t>(</a:t>
            </a:r>
            <a:r>
              <a:rPr lang="ru-RU" sz="1900" i="1" dirty="0">
                <a:latin typeface="+mn-lt"/>
                <a:cs typeface="+mn-cs"/>
              </a:rPr>
              <a:t>для </a:t>
            </a:r>
            <a:r>
              <a:rPr lang="ru-RU" sz="1900" i="1" dirty="0" smtClean="0">
                <a:latin typeface="+mn-lt"/>
                <a:cs typeface="+mn-cs"/>
              </a:rPr>
              <a:t>обучающихся с нарушениями </a:t>
            </a:r>
            <a:r>
              <a:rPr lang="ru-RU" sz="1900" i="1" dirty="0">
                <a:latin typeface="+mn-lt"/>
                <a:cs typeface="+mn-cs"/>
              </a:rPr>
              <a:t>опорно-двигательного аппарата)</a:t>
            </a:r>
            <a:endParaRPr lang="ru-RU" altLang="ru-RU" sz="19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57875" y="3779838"/>
            <a:ext cx="1714500" cy="64928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6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572000"/>
            <a:ext cx="4248150" cy="207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167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55575" y="1331036"/>
            <a:ext cx="7704857" cy="10178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Достоинства системы дистанционного обучения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«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+mn-cs"/>
              </a:rPr>
              <a:t>Moodle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»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ГАПОУ АО «Архангельский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политехнический техникум»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+mn-cs"/>
                <a:hlinkClick r:id="rId5"/>
              </a:rPr>
              <a:t>интернет-ссылка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85786" y="2636912"/>
            <a:ext cx="7704857" cy="71006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Демонстрация возможностей системы «</a:t>
            </a:r>
            <a:r>
              <a:rPr lang="en-US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Moodle</a:t>
            </a:r>
            <a:r>
              <a:rPr lang="ru-RU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»</a:t>
            </a:r>
            <a:r>
              <a:rPr lang="en-US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endParaRPr lang="ru-RU" altLang="ru-RU" sz="20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ГАПОУ АО «Архангельский политехнический техникум»</a:t>
            </a:r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56" y="3556230"/>
            <a:ext cx="4953661" cy="258205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6267450"/>
            <a:ext cx="250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/>
              <a:t>Видеосюжет</a:t>
            </a:r>
            <a:endParaRPr lang="ru-RU" altLang="ru-RU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6125" y="6267450"/>
            <a:ext cx="539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/>
              <a:t>Для простора нажмите на заставку</a:t>
            </a:r>
          </a:p>
        </p:txBody>
      </p:sp>
    </p:spTree>
    <p:extLst>
      <p:ext uri="{BB962C8B-B14F-4D97-AF65-F5344CB8AC3E}">
        <p14:creationId xmlns:p14="http://schemas.microsoft.com/office/powerpoint/2010/main" val="29240679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1334567"/>
            <a:ext cx="8441633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</a:t>
            </a: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сопровождение, транслирование опыта </a:t>
            </a: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образовательной деятельности для обучающихся </a:t>
            </a: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 с </a:t>
            </a: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</a:t>
            </a: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 и ЭО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инклюзивного профессионального образования</a:t>
            </a:r>
            <a:endParaRPr lang="ru-RU" sz="2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775" y="2997324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4" y="2961379"/>
            <a:ext cx="4968551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Цель и принципы </a:t>
            </a:r>
            <a:r>
              <a:rPr lang="ru-RU" b="1" dirty="0">
                <a:latin typeface="+mj-lt"/>
              </a:rPr>
              <a:t>методического сопровождения (поддержки) организации образовательной деятельности для обучающихся, в том числе имеющим </a:t>
            </a:r>
            <a:r>
              <a:rPr lang="ru-RU" b="1" dirty="0" smtClean="0">
                <a:latin typeface="+mj-lt"/>
              </a:rPr>
              <a:t>ОВЗ и </a:t>
            </a:r>
            <a:r>
              <a:rPr lang="ru-RU" b="1" dirty="0">
                <a:latin typeface="+mj-lt"/>
              </a:rPr>
              <a:t>инвалидность, с применением </a:t>
            </a:r>
            <a:r>
              <a:rPr lang="ru-RU" b="1" dirty="0" smtClean="0">
                <a:latin typeface="+mj-lt"/>
              </a:rPr>
              <a:t>ДОТ в </a:t>
            </a:r>
            <a:r>
              <a:rPr lang="ru-RU" b="1" dirty="0">
                <a:latin typeface="+mj-lt"/>
              </a:rPr>
              <a:t>условиях </a:t>
            </a:r>
            <a:r>
              <a:rPr lang="ru-RU" b="1" dirty="0" smtClean="0">
                <a:latin typeface="+mj-lt"/>
              </a:rPr>
              <a:t>ПОО</a:t>
            </a:r>
            <a:r>
              <a:rPr lang="ru-RU" dirty="0" smtClean="0">
                <a:latin typeface="+mj-lt"/>
                <a:cs typeface="+mn-cs"/>
              </a:rPr>
              <a:t> (</a:t>
            </a:r>
            <a:r>
              <a:rPr lang="ru-RU" dirty="0" smtClean="0">
                <a:latin typeface="+mj-lt"/>
                <a:cs typeface="+mn-cs"/>
                <a:hlinkClick r:id="rId5"/>
              </a:rPr>
              <a:t>интернет-ссылка</a:t>
            </a:r>
            <a:r>
              <a:rPr lang="ru-RU" dirty="0" smtClean="0">
                <a:latin typeface="+mj-lt"/>
                <a:cs typeface="+mn-cs"/>
              </a:rPr>
              <a:t>).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8775" y="4862760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5" y="4862760"/>
            <a:ext cx="4968551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Направления и формы </a:t>
            </a:r>
            <a:r>
              <a:rPr lang="ru-RU" b="1" dirty="0">
                <a:latin typeface="+mj-lt"/>
              </a:rPr>
              <a:t>методической поддержки организации обучения и воспитания лиц без нарушений в развитии и имеющих </a:t>
            </a:r>
            <a:r>
              <a:rPr lang="ru-RU" b="1" dirty="0" smtClean="0">
                <a:latin typeface="+mj-lt"/>
              </a:rPr>
              <a:t>ограничения жизнедеятельности с </a:t>
            </a:r>
            <a:r>
              <a:rPr lang="ru-RU" b="1" dirty="0">
                <a:latin typeface="+mj-lt"/>
              </a:rPr>
              <a:t>использованием </a:t>
            </a:r>
            <a:r>
              <a:rPr lang="ru-RU" b="1" dirty="0" smtClean="0">
                <a:latin typeface="+mj-lt"/>
              </a:rPr>
              <a:t>ДОТ в </a:t>
            </a:r>
            <a:r>
              <a:rPr lang="ru-RU" b="1" dirty="0">
                <a:latin typeface="+mj-lt"/>
              </a:rPr>
              <a:t>системе </a:t>
            </a:r>
            <a:r>
              <a:rPr lang="ru-RU" b="1" dirty="0" smtClean="0">
                <a:latin typeface="+mj-lt"/>
              </a:rPr>
              <a:t>СПО </a:t>
            </a:r>
            <a:r>
              <a:rPr lang="ru-RU" dirty="0" smtClean="0">
                <a:latin typeface="+mj-lt"/>
                <a:cs typeface="+mn-cs"/>
              </a:rPr>
              <a:t>(</a:t>
            </a:r>
            <a:r>
              <a:rPr lang="ru-RU" dirty="0" smtClean="0">
                <a:latin typeface="+mj-lt"/>
                <a:cs typeface="+mn-cs"/>
                <a:hlinkClick r:id="rId6"/>
              </a:rPr>
              <a:t>интернет-ссылка</a:t>
            </a:r>
            <a:r>
              <a:rPr lang="ru-RU" dirty="0" smtClean="0">
                <a:latin typeface="+mj-lt"/>
                <a:cs typeface="+mn-cs"/>
              </a:rPr>
              <a:t>).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1026" name="Picture 2" descr="http://rsmcapt29.ru/wp-content/uploads/2021/12/0-hENwWq3_s8Y-800x4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78" y="2924943"/>
            <a:ext cx="2458930" cy="143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smcapt29.ru/wp-content/uploads/2022/04/9UtfYR0Exv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10112"/>
          <a:stretch/>
        </p:blipFill>
        <p:spPr bwMode="auto">
          <a:xfrm>
            <a:off x="6341478" y="4511267"/>
            <a:ext cx="2458930" cy="2158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200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20" y="1324458"/>
            <a:ext cx="8572559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 marL="342900" indent="-3429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Интерактивные электронные инструкции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для администратора сайта, руководящих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и педагогических работников, обучающихся ПОО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по управлению и работе в </a:t>
            </a:r>
            <a:r>
              <a:rPr lang="ru-RU" altLang="ru-RU" sz="2100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системе «</a:t>
            </a:r>
            <a:r>
              <a:rPr lang="en-US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Moodle</a:t>
            </a:r>
            <a:r>
              <a:rPr lang="ru-RU" altLang="ru-RU" sz="2100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917" y="6228020"/>
            <a:ext cx="8391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/>
              <a:t>Для </a:t>
            </a:r>
            <a:r>
              <a:rPr lang="ru-RU" altLang="ru-RU" sz="1800" i="1" dirty="0" smtClean="0"/>
              <a:t>ознакомления с инструкциями нажмите на фотографии </a:t>
            </a:r>
            <a:endParaRPr lang="ru-RU" altLang="ru-RU" sz="1800" i="1" dirty="0"/>
          </a:p>
        </p:txBody>
      </p:sp>
      <p:pic>
        <p:nvPicPr>
          <p:cNvPr id="7" name="Picture 2" descr="http://rsmcapt29.ru/wp-content/uploads/2021/03/%D0%98%D0%BD%D1%81%D1%82%D1%80%D1%83%D0%BA%D1%86%D0%B8%D1%8F-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777" y="3101763"/>
            <a:ext cx="1970967" cy="277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rsmcapt29.ru/wp-content/uploads/2021/03/%D0%98%D0%BD%D1%81%D1%82%D1%80%D1%83%D0%BA%D1%86%D0%B8%D1%8F-2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3768" y="3100360"/>
            <a:ext cx="1961748" cy="277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rsmcapt29.ru/wp-content/uploads/2021/03/%D0%98%D0%BD%D1%81%D1%82%D1%80%D1%83%D0%BA%D1%86%D0%B8%D1%8F-3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92050" y="3100360"/>
            <a:ext cx="1968182" cy="277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rsmcapt29.ru/wp-content/uploads/2021/03/%D0%98%D0%BD%D1%81%D1%82%D1%80%D1%83%D0%BA%D1%86%D0%B8%D1%8F-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65360" y="3114339"/>
            <a:ext cx="1955112" cy="276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7883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68263" y="1268760"/>
            <a:ext cx="8380202" cy="71006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Транслирование, тиражирование инклюзивной образовательной практики, методическое сопровождение ПОО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775" y="2132856"/>
            <a:ext cx="684833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33450" y="2204864"/>
            <a:ext cx="7515015" cy="157184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а </a:t>
            </a:r>
            <a:r>
              <a:rPr lang="ru-RU" sz="1600" dirty="0">
                <a:latin typeface="+mn-lt"/>
              </a:rPr>
              <a:t>последние четыре года состоялась </a:t>
            </a:r>
            <a:r>
              <a:rPr lang="ru-RU" sz="1600" b="1" dirty="0">
                <a:latin typeface="+mn-lt"/>
              </a:rPr>
              <a:t>более 20 единиц фактов трансляции опыта техникума </a:t>
            </a:r>
            <a:r>
              <a:rPr lang="ru-RU" sz="1600" dirty="0">
                <a:latin typeface="+mn-lt"/>
              </a:rPr>
              <a:t>в вопросах организации педагогического взаимодействия с обучающимися с использованием </a:t>
            </a:r>
            <a:r>
              <a:rPr lang="ru-RU" sz="1600" dirty="0" smtClean="0">
                <a:latin typeface="+mn-lt"/>
              </a:rPr>
              <a:t>ДОТ и ЭО в </a:t>
            </a:r>
            <a:r>
              <a:rPr lang="ru-RU" sz="1600" dirty="0">
                <a:latin typeface="+mn-lt"/>
              </a:rPr>
              <a:t>условиях инклюзивного профессионального образования </a:t>
            </a:r>
            <a:r>
              <a:rPr lang="ru-RU" sz="1600" b="1" dirty="0">
                <a:latin typeface="+mn-lt"/>
              </a:rPr>
              <a:t>на конференциях, семинарах, </a:t>
            </a:r>
            <a:r>
              <a:rPr lang="ru-RU" sz="1600" b="1" dirty="0" err="1">
                <a:latin typeface="+mn-lt"/>
              </a:rPr>
              <a:t>вебинарах</a:t>
            </a:r>
            <a:r>
              <a:rPr lang="ru-RU" sz="1600" b="1" dirty="0">
                <a:latin typeface="+mn-lt"/>
              </a:rPr>
              <a:t>, круглых столах </a:t>
            </a:r>
            <a:r>
              <a:rPr lang="ru-RU" sz="1600" dirty="0">
                <a:latin typeface="+mn-lt"/>
              </a:rPr>
              <a:t>от </a:t>
            </a:r>
            <a:r>
              <a:rPr lang="ru-RU" sz="1600" dirty="0" smtClean="0">
                <a:latin typeface="+mn-lt"/>
              </a:rPr>
              <a:t>регионального и </a:t>
            </a:r>
            <a:r>
              <a:rPr lang="ru-RU" sz="1600" dirty="0">
                <a:latin typeface="+mn-lt"/>
              </a:rPr>
              <a:t>межрегионального – до всероссийского и международного </a:t>
            </a:r>
            <a:r>
              <a:rPr lang="ru-RU" sz="1600" dirty="0" smtClean="0">
                <a:latin typeface="+mn-lt"/>
              </a:rPr>
              <a:t>уровней.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8262" y="3789040"/>
            <a:ext cx="675346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33450" y="3933056"/>
            <a:ext cx="7515015" cy="58695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j-lt"/>
              </a:rPr>
              <a:t>О</a:t>
            </a:r>
            <a:r>
              <a:rPr lang="ru-RU" sz="1600" b="1" dirty="0" smtClean="0">
                <a:latin typeface="+mj-lt"/>
              </a:rPr>
              <a:t>публикование </a:t>
            </a:r>
            <a:r>
              <a:rPr lang="ru-RU" sz="1600" b="1" dirty="0">
                <a:latin typeface="+mj-lt"/>
              </a:rPr>
              <a:t>5 статей </a:t>
            </a:r>
            <a:r>
              <a:rPr lang="ru-RU" sz="1600" dirty="0">
                <a:latin typeface="+mj-lt"/>
              </a:rPr>
              <a:t>по указанной тематике в журналах, сборниках статей и материалов </a:t>
            </a:r>
            <a:r>
              <a:rPr lang="ru-RU" sz="1600" dirty="0" smtClean="0">
                <a:latin typeface="+mj-lt"/>
              </a:rPr>
              <a:t>научно-практических мероприятий (</a:t>
            </a:r>
            <a:r>
              <a:rPr lang="ru-RU" sz="1600" dirty="0" smtClean="0">
                <a:latin typeface="+mj-lt"/>
                <a:hlinkClick r:id="rId5"/>
              </a:rPr>
              <a:t>интернет-ссылка</a:t>
            </a:r>
            <a:r>
              <a:rPr lang="ru-RU" sz="1600" dirty="0" smtClean="0">
                <a:latin typeface="+mj-lt"/>
              </a:rPr>
              <a:t>).</a:t>
            </a:r>
            <a:endParaRPr lang="ru-RU" sz="1600" dirty="0">
              <a:latin typeface="+mj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70230" y="5373216"/>
            <a:ext cx="675346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06605" y="5373216"/>
            <a:ext cx="7515015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П</a:t>
            </a:r>
            <a:r>
              <a:rPr lang="ru-RU" sz="1600" b="1" dirty="0" smtClean="0">
                <a:latin typeface="+mn-lt"/>
              </a:rPr>
              <a:t>рактическая </a:t>
            </a:r>
            <a:r>
              <a:rPr lang="ru-RU" sz="1600" b="1" dirty="0">
                <a:latin typeface="+mn-lt"/>
              </a:rPr>
              <a:t>работа по поддержке создания и настойки </a:t>
            </a:r>
            <a:r>
              <a:rPr lang="ru-RU" sz="1600" b="1" dirty="0" smtClean="0">
                <a:latin typeface="+mn-lt"/>
              </a:rPr>
              <a:t>ПОО интернет-сайтов </a:t>
            </a:r>
            <a:r>
              <a:rPr lang="ru-RU" sz="1600" b="1" dirty="0">
                <a:latin typeface="+mn-lt"/>
              </a:rPr>
              <a:t>с системой </a:t>
            </a:r>
            <a:r>
              <a:rPr lang="ru-RU" sz="1600" b="1" dirty="0" smtClean="0">
                <a:latin typeface="+mn-lt"/>
              </a:rPr>
              <a:t>«</a:t>
            </a:r>
            <a:r>
              <a:rPr lang="en-US" sz="1600" b="1" dirty="0">
                <a:latin typeface="+mn-lt"/>
              </a:rPr>
              <a:t>Moodle</a:t>
            </a:r>
            <a:r>
              <a:rPr lang="ru-RU" sz="1600" b="1" dirty="0">
                <a:latin typeface="+mn-lt"/>
              </a:rPr>
              <a:t>» </a:t>
            </a:r>
            <a:r>
              <a:rPr lang="ru-RU" sz="1600" dirty="0">
                <a:latin typeface="+mn-lt"/>
              </a:rPr>
              <a:t>для использования в </a:t>
            </a:r>
            <a:r>
              <a:rPr lang="ru-RU" sz="1600" dirty="0" smtClean="0">
                <a:latin typeface="+mn-lt"/>
              </a:rPr>
              <a:t>профессиональной </a:t>
            </a:r>
            <a:r>
              <a:rPr lang="ru-RU" sz="1600" dirty="0">
                <a:latin typeface="+mn-lt"/>
              </a:rPr>
              <a:t>педагогической деятельности в условиях инклюзивного образования.  </a:t>
            </a:r>
            <a:r>
              <a:rPr lang="ru-RU" sz="1600" dirty="0" smtClean="0">
                <a:latin typeface="+mn-lt"/>
              </a:rPr>
              <a:t>                                              В </a:t>
            </a:r>
            <a:r>
              <a:rPr lang="ru-RU" sz="1600" dirty="0">
                <a:latin typeface="+mn-lt"/>
              </a:rPr>
              <a:t>2021 – 2023 годах такая </a:t>
            </a:r>
            <a:r>
              <a:rPr lang="ru-RU" sz="1600" b="1" dirty="0">
                <a:latin typeface="+mn-lt"/>
              </a:rPr>
              <a:t>поддержка оказана 6 колледжам и техникумам </a:t>
            </a:r>
            <a:r>
              <a:rPr lang="ru-RU" sz="1600" dirty="0">
                <a:latin typeface="+mn-lt"/>
              </a:rPr>
              <a:t>Архангельской </a:t>
            </a:r>
            <a:r>
              <a:rPr lang="ru-RU" sz="1600" dirty="0" smtClean="0">
                <a:latin typeface="+mn-lt"/>
              </a:rPr>
              <a:t>области.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0230" y="4581128"/>
            <a:ext cx="675346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17886" y="4653136"/>
            <a:ext cx="7515015" cy="58695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П</a:t>
            </a:r>
            <a:r>
              <a:rPr lang="ru-RU" sz="1600" b="1" dirty="0" smtClean="0">
                <a:latin typeface="+mn-lt"/>
              </a:rPr>
              <a:t>роведено </a:t>
            </a:r>
            <a:r>
              <a:rPr lang="ru-RU" sz="1600" b="1" dirty="0">
                <a:latin typeface="+mn-lt"/>
              </a:rPr>
              <a:t>2 </a:t>
            </a:r>
            <a:r>
              <a:rPr lang="ru-RU" sz="1600" b="1" dirty="0" smtClean="0">
                <a:latin typeface="+mn-lt"/>
              </a:rPr>
              <a:t>вебинара и 3 интерактивных практикума </a:t>
            </a:r>
            <a:r>
              <a:rPr lang="ru-RU" sz="1600" dirty="0">
                <a:latin typeface="+mn-lt"/>
              </a:rPr>
              <a:t>для педагогических работников </a:t>
            </a:r>
            <a:r>
              <a:rPr lang="ru-RU" sz="1600" dirty="0" smtClean="0">
                <a:latin typeface="+mn-lt"/>
              </a:rPr>
              <a:t>по данной </a:t>
            </a:r>
            <a:r>
              <a:rPr lang="ru-RU" sz="1600" dirty="0">
                <a:latin typeface="+mn-lt"/>
              </a:rPr>
              <a:t>тематике </a:t>
            </a:r>
            <a:r>
              <a:rPr lang="ru-RU" sz="1600" dirty="0" smtClean="0">
                <a:latin typeface="+mn-lt"/>
              </a:rPr>
              <a:t>(интернет-ссылки: </a:t>
            </a:r>
            <a:r>
              <a:rPr lang="ru-RU" sz="1600" dirty="0" smtClean="0">
                <a:latin typeface="+mn-lt"/>
                <a:hlinkClick r:id="rId6"/>
              </a:rPr>
              <a:t>1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smtClean="0">
                <a:latin typeface="+mn-lt"/>
                <a:hlinkClick r:id="rId7"/>
              </a:rPr>
              <a:t>2</a:t>
            </a:r>
            <a:r>
              <a:rPr lang="ru-RU" sz="1600" dirty="0" smtClean="0">
                <a:latin typeface="+mn-lt"/>
              </a:rPr>
              <a:t>).</a:t>
            </a:r>
            <a:endParaRPr lang="ru-RU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221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105347" y="1340768"/>
            <a:ext cx="4933305" cy="83317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ГАПОУ АО «Архангельский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политехнический техникум»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755650" y="1628775"/>
            <a:ext cx="1223963" cy="1295400"/>
          </a:xfrm>
          <a:prstGeom prst="curvedRightArrow">
            <a:avLst>
              <a:gd name="adj1" fmla="val 25000"/>
              <a:gd name="adj2" fmla="val 51176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097360" y="2420888"/>
            <a:ext cx="2026221" cy="46384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РУМЦ СПО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H="1">
            <a:off x="7164388" y="1652588"/>
            <a:ext cx="1220787" cy="1271587"/>
          </a:xfrm>
          <a:prstGeom prst="curvedRightArrow">
            <a:avLst>
              <a:gd name="adj1" fmla="val 25000"/>
              <a:gd name="adj2" fmla="val 51176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074963" y="2420888"/>
            <a:ext cx="2026221" cy="46384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БПОО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3128963"/>
            <a:ext cx="4037012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3141663"/>
            <a:ext cx="3989388" cy="159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19088" y="5097518"/>
            <a:ext cx="4037012" cy="157184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Архангельская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область,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Ненецкий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автономный округ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2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762500" y="4941168"/>
            <a:ext cx="4006056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n-lt"/>
                <a:cs typeface="+mn-cs"/>
              </a:rPr>
              <a:t>Архангельская область</a:t>
            </a:r>
            <a:endParaRPr lang="ru-RU" sz="22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2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745832" y="5559183"/>
            <a:ext cx="4006056" cy="111017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FF"/>
                </a:solidFill>
                <a:latin typeface="+mn-lt"/>
              </a:rPr>
              <a:t>ГАПОУ АО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</a:rPr>
              <a:t>«Техникум строительства, дизайна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n-lt"/>
              </a:rPr>
              <a:t>и технологий»</a:t>
            </a:r>
            <a:endParaRPr lang="ru-RU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56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20" y="1293420"/>
            <a:ext cx="8572559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Обучение работников ПОО 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 стороны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РУМЦ СПО и БПОО</a:t>
            </a:r>
            <a:endParaRPr lang="ru-RU" altLang="ru-RU" sz="2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21" y="1917204"/>
            <a:ext cx="39784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827584" y="1960524"/>
            <a:ext cx="8030694" cy="140256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j-lt"/>
                <a:cs typeface="Arial" panose="020B0604020202020204" pitchFamily="34" charset="0"/>
              </a:rPr>
              <a:t>В</a:t>
            </a:r>
            <a:r>
              <a:rPr lang="ru-RU" sz="17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+mj-lt"/>
                <a:cs typeface="Arial" panose="020B0604020202020204" pitchFamily="34" charset="0"/>
              </a:rPr>
              <a:t>2021 – 2023 годах </a:t>
            </a:r>
            <a:r>
              <a:rPr lang="ru-RU" sz="1700" b="1" dirty="0" smtClean="0">
                <a:latin typeface="+mj-lt"/>
                <a:cs typeface="Arial" panose="020B0604020202020204" pitchFamily="34" charset="0"/>
              </a:rPr>
              <a:t>разработано </a:t>
            </a:r>
            <a:r>
              <a:rPr lang="ru-RU" sz="1700" b="1" dirty="0">
                <a:latin typeface="+mj-lt"/>
              </a:rPr>
              <a:t>и реализовано </a:t>
            </a:r>
            <a:r>
              <a:rPr lang="ru-RU" sz="1700" b="1" dirty="0" smtClean="0">
                <a:latin typeface="+mj-lt"/>
              </a:rPr>
              <a:t>10 </a:t>
            </a:r>
            <a:r>
              <a:rPr lang="ru-RU" sz="1700" b="1" dirty="0">
                <a:latin typeface="+mj-lt"/>
              </a:rPr>
              <a:t>дополнительных профессиональных программ – программ повышения квалификации для работников </a:t>
            </a:r>
            <a:r>
              <a:rPr lang="ru-RU" sz="1700" b="1" dirty="0" smtClean="0">
                <a:latin typeface="+mj-lt"/>
              </a:rPr>
              <a:t>ПОО </a:t>
            </a:r>
            <a:r>
              <a:rPr lang="ru-RU" sz="1700" dirty="0" smtClean="0">
                <a:latin typeface="+mj-lt"/>
              </a:rPr>
              <a:t>по </a:t>
            </a:r>
            <a:r>
              <a:rPr lang="ru-RU" sz="1700" dirty="0">
                <a:latin typeface="+mj-lt"/>
              </a:rPr>
              <a:t>вопросам осуществления образовательной деятельности, в том числе для инвалидов и людей с </a:t>
            </a:r>
            <a:r>
              <a:rPr lang="ru-RU" sz="1700" dirty="0" smtClean="0">
                <a:latin typeface="+mj-lt"/>
              </a:rPr>
              <a:t>ОВЗ, </a:t>
            </a:r>
            <a:r>
              <a:rPr lang="ru-RU" sz="1700" dirty="0">
                <a:latin typeface="+mj-lt"/>
              </a:rPr>
              <a:t>с использованием </a:t>
            </a:r>
            <a:r>
              <a:rPr lang="ru-RU" sz="1700" dirty="0" smtClean="0">
                <a:latin typeface="+mj-lt"/>
              </a:rPr>
              <a:t>ДОТ и ЭО (</a:t>
            </a:r>
            <a:r>
              <a:rPr lang="ru-RU" sz="1700" dirty="0" smtClean="0">
                <a:latin typeface="+mj-lt"/>
                <a:hlinkClick r:id="rId5"/>
              </a:rPr>
              <a:t>интернет-ссылка</a:t>
            </a:r>
            <a:r>
              <a:rPr lang="ru-RU" sz="1700" dirty="0" smtClean="0">
                <a:latin typeface="+mj-lt"/>
              </a:rPr>
              <a:t>).</a:t>
            </a:r>
            <a:endParaRPr lang="ru-RU" sz="1700" dirty="0">
              <a:latin typeface="+mj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5721" y="3429000"/>
            <a:ext cx="402990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827583" y="3501008"/>
            <a:ext cx="8030695" cy="8793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бучено через проведение курсов повышения квалификации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последние 3 года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412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организаций, реализующих образовательные программы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СПО (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интернет-ссылка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20" y="4509120"/>
            <a:ext cx="8572558" cy="218739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442913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Использование ЭО и ДОТ в ПОО </a:t>
            </a:r>
            <a:r>
              <a:rPr lang="ru-RU" sz="17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в условиях инклюзивного образования должно выступать средством успешной реализации образовательных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программ. </a:t>
            </a:r>
          </a:p>
          <a:p>
            <a:pPr indent="442913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Применение указанного инструментария необходимо осуществлять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через призму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критериев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допустимости, оптимальности, рациональности и безусловной результативности. </a:t>
            </a:r>
            <a:endParaRPr lang="ru-RU" sz="1700" b="1" dirty="0" smtClean="0">
              <a:solidFill>
                <a:srgbClr val="0000FF"/>
              </a:solidFill>
              <a:latin typeface="+mn-lt"/>
            </a:endParaRPr>
          </a:p>
          <a:p>
            <a:pPr indent="442913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Грамотное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методическое сопровождение данного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процесса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– залог успешного использования рассматриваемых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педагогических технологий.</a:t>
            </a:r>
            <a:endParaRPr lang="ru-RU" altLang="ru-RU" sz="1700" b="1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13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" y="73829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Эмпирические </a:t>
            </a:r>
            <a:r>
              <a:rPr lang="ru-RU" sz="2200" b="1" dirty="0" smtClean="0">
                <a:solidFill>
                  <a:srgbClr val="0000FF"/>
                </a:solidFill>
              </a:rPr>
              <a:t>данные о </a:t>
            </a:r>
            <a:r>
              <a:rPr lang="ru-RU" sz="2200" b="1" dirty="0">
                <a:solidFill>
                  <a:srgbClr val="0000FF"/>
                </a:solidFill>
              </a:rPr>
              <a:t>результативности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191683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1916832"/>
            <a:ext cx="7272808" cy="8793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мониторинг успеваемости обучающихся </a:t>
            </a:r>
            <a:r>
              <a:rPr lang="ru-RU" sz="1700" b="1" dirty="0"/>
              <a:t>ГАПОУ АО «Архангельской политехнический техникум» (2020 год – </a:t>
            </a:r>
            <a:r>
              <a:rPr lang="ru-RU" sz="1700" b="1" dirty="0" smtClean="0"/>
              <a:t>                                          93,09 </a:t>
            </a:r>
            <a:r>
              <a:rPr lang="ru-RU" sz="1700" b="1" dirty="0"/>
              <a:t>%, 2021 год – 95,00 %, 2022 год – 95,41 %)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2981704"/>
            <a:ext cx="8407635" cy="8793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мониторинг качества знаний обучающихся </a:t>
            </a:r>
            <a:r>
              <a:rPr lang="ru-RU" sz="1700" b="1" dirty="0"/>
              <a:t>ГАПОУ АО «Архангельской политехнический техникум» (2020 год – 22,01 %, 2021 год – </a:t>
            </a:r>
            <a:r>
              <a:rPr lang="ru-RU" sz="1700" b="1"/>
              <a:t>29,04 </a:t>
            </a:r>
            <a:r>
              <a:rPr lang="ru-RU" sz="1700" b="1" smtClean="0"/>
              <a:t>%,                            </a:t>
            </a:r>
            <a:r>
              <a:rPr lang="ru-RU" sz="1700" b="1" dirty="0"/>
              <a:t>2022 год – 40,68 %)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4005064"/>
            <a:ext cx="8407635" cy="140256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профессиональная оценка педагогическим сообществом инклюзивной практики во время ее публичной </a:t>
            </a:r>
            <a:r>
              <a:rPr lang="ru-RU" sz="1700" b="1" dirty="0" smtClean="0">
                <a:solidFill>
                  <a:srgbClr val="0000FF"/>
                </a:solidFill>
              </a:rPr>
              <a:t>трансляции на реализованных ПОО </a:t>
            </a:r>
            <a:r>
              <a:rPr lang="ru-RU" sz="1700" b="1" dirty="0" err="1" smtClean="0">
                <a:solidFill>
                  <a:srgbClr val="0000FF"/>
                </a:solidFill>
              </a:rPr>
              <a:t>вебинарах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rgbClr val="0000FF"/>
                </a:solidFill>
              </a:rPr>
              <a:t>(2022, 2023 годы) </a:t>
            </a:r>
            <a:r>
              <a:rPr lang="ru-RU" sz="1700" b="1" dirty="0" smtClean="0"/>
              <a:t>по </a:t>
            </a:r>
            <a:r>
              <a:rPr lang="ru-RU" sz="1700" b="1" dirty="0"/>
              <a:t>вопросам инклюзивного </a:t>
            </a:r>
            <a:r>
              <a:rPr lang="ru-RU" sz="1700" b="1" dirty="0" smtClean="0"/>
              <a:t>образования – положительная 100 % (4,77 балла по пятибалльной системе оценивания, 116 человек)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4" y="5600414"/>
            <a:ext cx="8407635" cy="114095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о</a:t>
            </a:r>
            <a:r>
              <a:rPr lang="ru-RU" sz="1700" b="1" dirty="0" smtClean="0">
                <a:solidFill>
                  <a:srgbClr val="0000FF"/>
                </a:solidFill>
              </a:rPr>
              <a:t>братная </a:t>
            </a:r>
            <a:r>
              <a:rPr lang="ru-RU" sz="1700" b="1" dirty="0">
                <a:solidFill>
                  <a:srgbClr val="0000FF"/>
                </a:solidFill>
              </a:rPr>
              <a:t>связь по качеству реализации ПОО в 2021 – 2023 годах программ ПК по вопросам инклюзивного образования, транслируемой инклюзивной </a:t>
            </a:r>
            <a:r>
              <a:rPr lang="ru-RU" sz="1700" b="1" dirty="0" smtClean="0">
                <a:solidFill>
                  <a:srgbClr val="0000FF"/>
                </a:solidFill>
              </a:rPr>
              <a:t>практики: </a:t>
            </a:r>
            <a:r>
              <a:rPr lang="ru-RU" sz="1700" b="1" dirty="0" smtClean="0"/>
              <a:t>100 </a:t>
            </a:r>
            <a:r>
              <a:rPr lang="ru-RU" sz="1700" b="1" dirty="0"/>
              <a:t>% </a:t>
            </a:r>
            <a:r>
              <a:rPr lang="ru-RU" sz="1700" b="1" dirty="0" smtClean="0"/>
              <a:t>положительная (</a:t>
            </a:r>
            <a:r>
              <a:rPr lang="ru-RU" sz="1700" b="1" dirty="0"/>
              <a:t>балл оценки по пятибалльной системе оценивания – 4,74, 412 человек)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0490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361233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Сфера применения 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оригинальной инклюзивной образовательной практики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266406" y="1863130"/>
            <a:ext cx="538162" cy="1441450"/>
          </a:xfrm>
          <a:prstGeom prst="stripedRightArrow">
            <a:avLst>
              <a:gd name="adj1" fmla="val 50000"/>
              <a:gd name="adj2" fmla="val 3939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5109" y="2960505"/>
            <a:ext cx="8290296" cy="255672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dirty="0" smtClean="0"/>
              <a:t>система среднего профессионального образования (СПО) и профессионального обучения (ПО) – образовательные организации, которые реализуют образовательные программы СПО и основные программы ПО, в том числе адаптированные образовательные программы (</a:t>
            </a:r>
            <a:r>
              <a:rPr lang="ru-RU" sz="2000" b="1" dirty="0" smtClean="0"/>
              <a:t>профессиональные образовательные организации (ПОО), образовательные организации высшего образования</a:t>
            </a:r>
            <a:r>
              <a:rPr lang="ru-RU" sz="2000" dirty="0" smtClean="0"/>
              <a:t>) </a:t>
            </a:r>
            <a:r>
              <a:rPr lang="ru-RU" sz="2000" b="1" dirty="0" smtClean="0"/>
              <a:t>в условиях инклюзивного образования</a:t>
            </a:r>
            <a:r>
              <a:rPr lang="ru-RU" sz="2000" dirty="0" smtClean="0"/>
              <a:t>. Возраст обучающихся: от 16 лет и старше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5805264"/>
            <a:ext cx="3783363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Начало 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применения практики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498900" y="5838020"/>
            <a:ext cx="1009204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651028" y="5772850"/>
            <a:ext cx="3064377" cy="7780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rgbClr val="0000FF"/>
                </a:solidFill>
              </a:rPr>
              <a:t>с</a:t>
            </a:r>
            <a:r>
              <a:rPr lang="ru-RU" sz="2100" b="1" dirty="0" smtClean="0">
                <a:solidFill>
                  <a:srgbClr val="0000FF"/>
                </a:solidFill>
              </a:rPr>
              <a:t> 2020 года</a:t>
            </a:r>
            <a:endParaRPr lang="ru-RU" sz="2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253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150938" y="1268760"/>
            <a:ext cx="6842125" cy="89619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Проблемы, </a:t>
            </a:r>
            <a:r>
              <a:rPr lang="ru-RU" sz="22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на решение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которых </a:t>
            </a:r>
            <a:r>
              <a:rPr lang="ru-RU" sz="22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направлена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практика</a:t>
            </a:r>
            <a:endParaRPr lang="ru-RU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8880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95450" y="2420888"/>
            <a:ext cx="7453015" cy="206428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решение проблематики недостаточности предоставления возможности получения доступного, качественного образования всем обучающимся в системе </a:t>
            </a:r>
            <a:r>
              <a:rPr lang="ru-RU" b="1" dirty="0" smtClean="0"/>
              <a:t>СПО </a:t>
            </a:r>
            <a:r>
              <a:rPr lang="ru-RU" b="1" dirty="0"/>
              <a:t>независимо от места их проживания, возраста, состояния здоровья и социального положения с учетом индивидуальных образовательных потребностей и на основе индивидуализации учебного процесса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8775" y="4581128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95450" y="4581128"/>
            <a:ext cx="7453015" cy="206428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/>
              <a:t>решение проблематики </a:t>
            </a:r>
            <a:r>
              <a:rPr lang="ru-RU" b="1" dirty="0"/>
              <a:t>недостаточной профессиональной компетентности работников профессиональных образовательных организаций в вопросах организации образовательной деятельности обучающихся с инвалидностью и ограниченными возможностями </a:t>
            </a:r>
            <a:r>
              <a:rPr lang="ru-RU" b="1" dirty="0" smtClean="0"/>
              <a:t>здоровья (ОВЗ) </a:t>
            </a:r>
            <a:r>
              <a:rPr lang="ru-RU" b="1" dirty="0"/>
              <a:t>с применением дистанционных образовательных технологий и электронного </a:t>
            </a:r>
            <a:r>
              <a:rPr lang="ru-RU" b="1" dirty="0" smtClean="0"/>
              <a:t>обучения</a:t>
            </a: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68267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339748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Целевая группа, для которой применяется практика (субъекты реализации практики)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8597" y="2348880"/>
            <a:ext cx="720080" cy="67134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42597" y="2348880"/>
            <a:ext cx="7272808" cy="120251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о</a:t>
            </a:r>
            <a:r>
              <a:rPr lang="ru-RU" b="1" dirty="0" smtClean="0"/>
              <a:t>бучающиеся </a:t>
            </a:r>
            <a:r>
              <a:rPr lang="ru-RU" b="1" dirty="0"/>
              <a:t>с инвалидностью и </a:t>
            </a:r>
            <a:r>
              <a:rPr lang="ru-RU" b="1" dirty="0" smtClean="0"/>
              <a:t>ОВЗ, </a:t>
            </a:r>
            <a:r>
              <a:rPr lang="ru-RU" b="1" dirty="0"/>
              <a:t>осваивающие образовательные программы </a:t>
            </a:r>
            <a:r>
              <a:rPr lang="ru-RU" b="1" dirty="0" smtClean="0"/>
              <a:t>СПО, ПО и </a:t>
            </a:r>
            <a:r>
              <a:rPr lang="ru-RU" b="1" dirty="0"/>
              <a:t>дополнительного профессионального образования, в том числе адаптированные образовательные программы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3727625"/>
            <a:ext cx="8286808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уководящие </a:t>
            </a:r>
            <a:r>
              <a:rPr lang="ru-RU" b="1" dirty="0"/>
              <a:t>и педагогические работники </a:t>
            </a:r>
            <a:r>
              <a:rPr lang="ru-RU" b="1" dirty="0" smtClean="0"/>
              <a:t>ПОО, </a:t>
            </a:r>
            <a:r>
              <a:rPr lang="ru-RU" b="1" dirty="0"/>
              <a:t>образовательных организаций высшего образования, реализующих образовательные программы </a:t>
            </a:r>
            <a:r>
              <a:rPr lang="ru-RU" b="1" dirty="0" smtClean="0"/>
              <a:t>СПО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4857687"/>
            <a:ext cx="1839147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аботодатели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483768" y="4857687"/>
            <a:ext cx="6231637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одители </a:t>
            </a:r>
            <a:r>
              <a:rPr lang="ru-RU" b="1" dirty="0"/>
              <a:t>(законные представители) обучающихся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5394842"/>
            <a:ext cx="8286808" cy="120251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аботники </a:t>
            </a:r>
            <a:r>
              <a:rPr lang="ru-RU" b="1" dirty="0"/>
              <a:t>психолого-медико-педагогических комиссий, служб занятости населения, социально-ориентированных некоммерческих организаций, члены общественных организаций инвалидов </a:t>
            </a:r>
            <a:r>
              <a:rPr lang="ru-RU" b="1" dirty="0" smtClean="0"/>
              <a:t>и иные заинтересованные лица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80643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68760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Педагогические ценности инклюзии,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которые </a:t>
            </a:r>
            <a:r>
              <a:rPr lang="ru-RU" sz="2200" b="1" dirty="0">
                <a:solidFill>
                  <a:srgbClr val="0000FF"/>
                </a:solidFill>
              </a:rPr>
              <a:t>лежат в основе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2442514"/>
            <a:ext cx="8286808" cy="120251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Общественно-педагогические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ценности</a:t>
            </a:r>
            <a:r>
              <a:rPr lang="ru-RU" b="1" dirty="0"/>
              <a:t> </a:t>
            </a:r>
            <a:r>
              <a:rPr lang="ru-RU" dirty="0"/>
              <a:t>(идеи, представления, нормы, правила, регулирующие педагогическую деятельность в рамках всего общества):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гуманизм, толерантность, ненасилие, доброта, семья, отечество, мир, культура</a:t>
            </a:r>
            <a:r>
              <a:rPr lang="ru-RU" b="1" dirty="0"/>
              <a:t>.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4463988" y="1520145"/>
            <a:ext cx="216025" cy="1441450"/>
          </a:xfrm>
          <a:prstGeom prst="stripedRightArrow">
            <a:avLst>
              <a:gd name="adj1" fmla="val 50000"/>
              <a:gd name="adj2" fmla="val 3939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2982" y="3789040"/>
            <a:ext cx="8286808" cy="1479509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Профессионально-групповые </a:t>
            </a:r>
            <a:r>
              <a:rPr lang="ru-RU" b="1" dirty="0">
                <a:solidFill>
                  <a:srgbClr val="0000FF"/>
                </a:solidFill>
              </a:rPr>
              <a:t>ценности </a:t>
            </a:r>
            <a:r>
              <a:rPr lang="ru-RU" dirty="0"/>
              <a:t>(совокупность идей, концепций, норм, регулирующих и направляющих профессионально-педагогическую деятельность в рамках определенных образовательных институтов):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компетентность, системность, практика, доступность, преемственность, </a:t>
            </a:r>
            <a:r>
              <a:rPr lang="ru-RU" b="1" dirty="0" smtClean="0">
                <a:solidFill>
                  <a:srgbClr val="0000FF"/>
                </a:solidFill>
              </a:rPr>
              <a:t>компетентность</a:t>
            </a:r>
            <a:r>
              <a:rPr lang="ru-RU" b="1" dirty="0" smtClean="0"/>
              <a:t>.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50185" y="5393681"/>
            <a:ext cx="8286808" cy="120251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Индивидуально-личностные ценности </a:t>
            </a:r>
            <a:r>
              <a:rPr lang="ru-RU" dirty="0"/>
              <a:t>(система ценностных ориентаций конкретного педагога): </a:t>
            </a:r>
            <a:r>
              <a:rPr lang="ru-RU" b="1" dirty="0"/>
              <a:t>целеустремленность, ответственность, тактичность, </a:t>
            </a:r>
            <a:r>
              <a:rPr lang="ru-RU" b="1" dirty="0">
                <a:solidFill>
                  <a:srgbClr val="0000FF"/>
                </a:solidFill>
              </a:rPr>
              <a:t>доброжелательность, работоспособность, результативность</a:t>
            </a:r>
            <a:r>
              <a:rPr lang="ru-RU" b="1" dirty="0"/>
              <a:t>.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3527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2702671"/>
            <a:ext cx="5653385" cy="231050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+mn-lt"/>
                <a:cs typeface="+mn-cs"/>
              </a:rPr>
              <a:t>Законодательная, нормативно-правовая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+mn-lt"/>
                <a:cs typeface="+mn-cs"/>
              </a:rPr>
              <a:t>и методическая документация и ресурсы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+mn-lt"/>
                <a:cs typeface="+mn-cs"/>
              </a:rPr>
              <a:t>по организации образовательной деятельности для обучающихся в системе СПО с использованием электронного обучения (ЭО) и дистанционных образовательных технологий (ДОТ)  в условиях инклюзивного профессионального образования</a:t>
            </a:r>
            <a:endParaRPr lang="ru-RU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775" y="5213014"/>
            <a:ext cx="612825" cy="520242"/>
          </a:xfrm>
          <a:prstGeom prst="rightArrow">
            <a:avLst>
              <a:gd name="adj1" fmla="val 50000"/>
              <a:gd name="adj2" fmla="val 43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4" y="5229200"/>
            <a:ext cx="7560841" cy="71006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Федеральная и региональная (Архангельская область) документация </a:t>
            </a:r>
            <a:r>
              <a:rPr lang="ru-RU" sz="2000" dirty="0" smtClean="0">
                <a:hlinkClick r:id="rId5"/>
              </a:rPr>
              <a:t>(интернет-ссылка)</a:t>
            </a:r>
            <a:r>
              <a:rPr lang="ru-RU" sz="2000" dirty="0" smtClean="0"/>
              <a:t> </a:t>
            </a:r>
            <a:endParaRPr lang="ru-RU" altLang="ru-RU" sz="2000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4" y="6195061"/>
            <a:ext cx="7560841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Электронные образовательные ресурсы </a:t>
            </a:r>
            <a:r>
              <a:rPr lang="ru-RU" sz="2000" dirty="0" smtClean="0">
                <a:hlinkClick r:id="rId6"/>
              </a:rPr>
              <a:t>(интернет-ссылка)</a:t>
            </a:r>
            <a:endParaRPr lang="ru-RU" altLang="ru-RU" sz="2000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358775" y="6149118"/>
            <a:ext cx="612825" cy="520242"/>
          </a:xfrm>
          <a:prstGeom prst="rightArrow">
            <a:avLst>
              <a:gd name="adj1" fmla="val 50000"/>
              <a:gd name="adj2" fmla="val 43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5775" y="1814742"/>
            <a:ext cx="3856660" cy="266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358775" y="1268760"/>
            <a:ext cx="5653386" cy="124554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+mj-lt"/>
              </a:rPr>
              <a:t>Документы, регламентирующие </a:t>
            </a:r>
            <a:r>
              <a:rPr lang="ru-RU" sz="2100" b="1" dirty="0">
                <a:solidFill>
                  <a:srgbClr val="0000FF"/>
                </a:solidFill>
                <a:latin typeface="+mj-lt"/>
              </a:rPr>
              <a:t>инклюзивную практику</a:t>
            </a:r>
          </a:p>
        </p:txBody>
      </p:sp>
    </p:spTree>
    <p:extLst>
      <p:ext uri="{BB962C8B-B14F-4D97-AF65-F5344CB8AC3E}">
        <p14:creationId xmlns:p14="http://schemas.microsoft.com/office/powerpoint/2010/main" val="21799157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68760"/>
            <a:ext cx="8286808" cy="74084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+mj-lt"/>
                <a:cs typeface="+mn-cs"/>
              </a:rPr>
              <a:t>Локальные нормативные акты </a:t>
            </a:r>
            <a:r>
              <a:rPr lang="ru-RU" sz="2100" b="1" dirty="0">
                <a:solidFill>
                  <a:srgbClr val="0000FF"/>
                </a:solidFill>
                <a:latin typeface="+mj-lt"/>
              </a:rPr>
              <a:t>ГАПОУ АО «Архангельский </a:t>
            </a:r>
            <a:r>
              <a:rPr lang="ru-RU" sz="2100" b="1" dirty="0" smtClean="0">
                <a:solidFill>
                  <a:srgbClr val="0000FF"/>
                </a:solidFill>
                <a:latin typeface="+mj-lt"/>
              </a:rPr>
              <a:t>политехнический техникум»</a:t>
            </a:r>
            <a:r>
              <a:rPr lang="ru-RU" sz="2100" b="1" dirty="0" smtClean="0">
                <a:solidFill>
                  <a:srgbClr val="0000FF"/>
                </a:solidFill>
                <a:latin typeface="+mj-lt"/>
                <a:cs typeface="+mn-cs"/>
              </a:rPr>
              <a:t> по реализации ДОТ и ЭО</a:t>
            </a:r>
            <a:endParaRPr lang="ru-RU" sz="2100" b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2214563"/>
            <a:ext cx="8281987" cy="106362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  <a:hlinkClick r:id="rId5"/>
              </a:rPr>
              <a:t>Устав</a:t>
            </a:r>
            <a:r>
              <a:rPr lang="ru-RU" sz="2100" dirty="0" smtClean="0">
                <a:latin typeface="+mn-lt"/>
                <a:cs typeface="+mn-cs"/>
              </a:rPr>
              <a:t> государственного автономного профессионального образовательного учреждения Архангельской области «Архангельский политехнический техникум» (2021 год). </a:t>
            </a:r>
            <a:endParaRPr lang="ru-RU" sz="2100" dirty="0">
              <a:latin typeface="+mn-lt"/>
              <a:cs typeface="+mn-cs"/>
            </a:endParaRPr>
          </a:p>
        </p:txBody>
      </p:sp>
      <p:sp>
        <p:nvSpPr>
          <p:cNvPr id="1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3395663"/>
            <a:ext cx="8281987" cy="170973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  <a:hlinkClick r:id="rId6"/>
              </a:rPr>
              <a:t>Положение о реализации</a:t>
            </a:r>
            <a:r>
              <a:rPr lang="ru-RU" sz="2100" dirty="0" smtClean="0">
                <a:latin typeface="+mn-lt"/>
                <a:cs typeface="+mn-cs"/>
                <a:hlinkClick r:id="rId6"/>
              </a:rPr>
              <a:t> основных профессиональных </a:t>
            </a:r>
            <a:r>
              <a:rPr lang="ru-RU" sz="2100" b="1" dirty="0" smtClean="0">
                <a:latin typeface="+mn-lt"/>
                <a:cs typeface="+mn-cs"/>
                <a:hlinkClick r:id="rId6"/>
              </a:rPr>
              <a:t>образовательных программ </a:t>
            </a:r>
            <a:r>
              <a:rPr lang="ru-RU" sz="2100" dirty="0" smtClean="0">
                <a:latin typeface="+mn-lt"/>
                <a:cs typeface="+mn-cs"/>
                <a:hlinkClick r:id="rId6"/>
              </a:rPr>
              <a:t>СПО, адаптированных основных программ профессионального обучения </a:t>
            </a:r>
            <a:r>
              <a:rPr lang="ru-RU" sz="2100" b="1" dirty="0" smtClean="0">
                <a:latin typeface="+mn-lt"/>
                <a:cs typeface="+mn-cs"/>
                <a:hlinkClick r:id="rId6"/>
              </a:rPr>
              <a:t>с применением ЭО</a:t>
            </a:r>
            <a:r>
              <a:rPr lang="ru-RU" sz="2100" dirty="0" smtClean="0">
                <a:latin typeface="+mn-lt"/>
                <a:cs typeface="+mn-cs"/>
                <a:hlinkClick r:id="rId6"/>
              </a:rPr>
              <a:t> и </a:t>
            </a:r>
            <a:r>
              <a:rPr lang="ru-RU" sz="2100" b="1" dirty="0" smtClean="0">
                <a:latin typeface="+mn-lt"/>
                <a:cs typeface="+mn-cs"/>
                <a:hlinkClick r:id="rId6"/>
              </a:rPr>
              <a:t>ДОТ</a:t>
            </a:r>
            <a:r>
              <a:rPr lang="ru-RU" sz="2100" b="1" dirty="0" smtClean="0">
                <a:latin typeface="+mn-lt"/>
                <a:cs typeface="+mn-cs"/>
              </a:rPr>
              <a:t> </a:t>
            </a:r>
            <a:r>
              <a:rPr lang="ru-RU" sz="2100" dirty="0" smtClean="0">
                <a:latin typeface="+mn-lt"/>
                <a:cs typeface="+mn-cs"/>
              </a:rPr>
              <a:t>в ГАПОУ АО «Архангельский политехнический техникум» (2020 год).</a:t>
            </a:r>
            <a:endParaRPr lang="ru-RU" sz="2100" dirty="0">
              <a:latin typeface="+mn-lt"/>
              <a:cs typeface="+mn-cs"/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5229225"/>
            <a:ext cx="8281987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  <a:hlinkClick r:id="rId7"/>
              </a:rPr>
              <a:t>Положение об организации образовательной деятельности детей-инвалидов, инвалидов и лиц с ограниченными возможностями здоровья (ОВЗ)</a:t>
            </a:r>
            <a:r>
              <a:rPr lang="ru-RU" sz="2100" b="1" dirty="0" smtClean="0">
                <a:latin typeface="+mn-lt"/>
                <a:cs typeface="+mn-cs"/>
              </a:rPr>
              <a:t> </a:t>
            </a:r>
            <a:r>
              <a:rPr lang="ru-RU" sz="2100" dirty="0" smtClean="0">
                <a:latin typeface="+mn-lt"/>
                <a:cs typeface="+mn-cs"/>
              </a:rPr>
              <a:t>в ГАПОУ АО «Архангельский политехнический техникум» (2020 год).</a:t>
            </a:r>
            <a:endParaRPr lang="ru-RU" sz="2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325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2316</Words>
  <Application>Microsoft Office PowerPoint</Application>
  <PresentationFormat>Экран (4:3)</PresentationFormat>
  <Paragraphs>219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Microsoft YaHei</vt:lpstr>
      <vt:lpstr>Arial</vt:lpstr>
      <vt:lpstr>Calibri</vt:lpstr>
      <vt:lpstr>DejaVu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223</cp:revision>
  <dcterms:modified xsi:type="dcterms:W3CDTF">2024-01-25T13:23:25Z</dcterms:modified>
</cp:coreProperties>
</file>